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9" r:id="rId3"/>
  </p:sldMasterIdLst>
  <p:notesMasterIdLst>
    <p:notesMasterId r:id="rId57"/>
  </p:notesMasterIdLst>
  <p:sldIdLst>
    <p:sldId id="257" r:id="rId4"/>
    <p:sldId id="258" r:id="rId5"/>
    <p:sldId id="277" r:id="rId6"/>
    <p:sldId id="276" r:id="rId7"/>
    <p:sldId id="278" r:id="rId8"/>
    <p:sldId id="279" r:id="rId9"/>
    <p:sldId id="280" r:id="rId10"/>
    <p:sldId id="259" r:id="rId11"/>
    <p:sldId id="281" r:id="rId12"/>
    <p:sldId id="262" r:id="rId13"/>
    <p:sldId id="260" r:id="rId14"/>
    <p:sldId id="264" r:id="rId15"/>
    <p:sldId id="314" r:id="rId16"/>
    <p:sldId id="315" r:id="rId17"/>
    <p:sldId id="316" r:id="rId18"/>
    <p:sldId id="266" r:id="rId19"/>
    <p:sldId id="322" r:id="rId20"/>
    <p:sldId id="268" r:id="rId21"/>
    <p:sldId id="323" r:id="rId22"/>
    <p:sldId id="283" r:id="rId23"/>
    <p:sldId id="324" r:id="rId24"/>
    <p:sldId id="325" r:id="rId25"/>
    <p:sldId id="318" r:id="rId26"/>
    <p:sldId id="319" r:id="rId27"/>
    <p:sldId id="326" r:id="rId28"/>
    <p:sldId id="307" r:id="rId29"/>
    <p:sldId id="306" r:id="rId30"/>
    <p:sldId id="284" r:id="rId31"/>
    <p:sldId id="295" r:id="rId32"/>
    <p:sldId id="313" r:id="rId33"/>
    <p:sldId id="285" r:id="rId34"/>
    <p:sldId id="286" r:id="rId35"/>
    <p:sldId id="287" r:id="rId36"/>
    <p:sldId id="288" r:id="rId37"/>
    <p:sldId id="301" r:id="rId38"/>
    <p:sldId id="300" r:id="rId39"/>
    <p:sldId id="302" r:id="rId40"/>
    <p:sldId id="303" r:id="rId41"/>
    <p:sldId id="304" r:id="rId42"/>
    <p:sldId id="289" r:id="rId43"/>
    <p:sldId id="317" r:id="rId44"/>
    <p:sldId id="292" r:id="rId45"/>
    <p:sldId id="293" r:id="rId46"/>
    <p:sldId id="291" r:id="rId47"/>
    <p:sldId id="297" r:id="rId48"/>
    <p:sldId id="308" r:id="rId49"/>
    <p:sldId id="298" r:id="rId50"/>
    <p:sldId id="309" r:id="rId51"/>
    <p:sldId id="299" r:id="rId52"/>
    <p:sldId id="327" r:id="rId53"/>
    <p:sldId id="328" r:id="rId54"/>
    <p:sldId id="275" r:id="rId55"/>
    <p:sldId id="305"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C"/>
    <a:srgbClr val="F08843"/>
    <a:srgbClr val="11CD5D"/>
    <a:srgbClr val="FFC67F"/>
    <a:srgbClr val="8843F0"/>
    <a:srgbClr val="FFD26E"/>
    <a:srgbClr val="43F088"/>
    <a:srgbClr val="F6A900"/>
    <a:srgbClr val="E8F4FD"/>
    <a:srgbClr val="D0EA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0942" autoAdjust="0"/>
  </p:normalViewPr>
  <p:slideViewPr>
    <p:cSldViewPr snapToGrid="0">
      <p:cViewPr varScale="1">
        <p:scale>
          <a:sx n="49" d="100"/>
          <a:sy n="49" d="100"/>
        </p:scale>
        <p:origin x="61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presProps" Target="presProps.xml"/><Relationship Id="rId5" Type="http://schemas.openxmlformats.org/officeDocument/2006/relationships/slide" Target="slides/slide2.xml"/><Relationship Id="rId61" Type="http://schemas.openxmlformats.org/officeDocument/2006/relationships/tableStyles" Target="tableStyle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E4AB4-83F6-4F6E-9784-9825C2934831}" type="datetimeFigureOut">
              <a:rPr lang="en-US" smtClean="0"/>
              <a:t>7/9/2022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283D1-1101-4703-932E-1275CAA028E4}" type="slidenum">
              <a:rPr lang="en-US" smtClean="0"/>
              <a:t>‹#›</a:t>
            </a:fld>
            <a:endParaRPr lang="en-US"/>
          </a:p>
        </p:txBody>
      </p:sp>
    </p:spTree>
    <p:extLst>
      <p:ext uri="{BB962C8B-B14F-4D97-AF65-F5344CB8AC3E}">
        <p14:creationId xmlns:p14="http://schemas.microsoft.com/office/powerpoint/2010/main" val="214065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Thank you for coming to my</a:t>
            </a:r>
            <a:r>
              <a:rPr lang="en-US" baseline="0" dirty="0" smtClean="0"/>
              <a:t> talk. My name is Mark Rieke and today I’ll be introducing </a:t>
            </a:r>
            <a:r>
              <a:rPr lang="en-US" baseline="0" dirty="0" err="1" smtClean="0"/>
              <a:t>workboots</a:t>
            </a:r>
            <a:r>
              <a:rPr lang="en-US" baseline="0" dirty="0" smtClean="0"/>
              <a:t>, which is a package for generating prediction intervals from a </a:t>
            </a:r>
            <a:r>
              <a:rPr lang="en-US" baseline="0" dirty="0" err="1" smtClean="0"/>
              <a:t>tidymodel</a:t>
            </a:r>
            <a:r>
              <a:rPr lang="en-US" baseline="0" dirty="0" smtClean="0"/>
              <a:t> workflow. </a:t>
            </a:r>
          </a:p>
          <a:p>
            <a:endParaRPr lang="en-US" baseline="0" dirty="0" smtClean="0"/>
          </a:p>
          <a:p>
            <a:r>
              <a:rPr lang="en-US" baseline="0" dirty="0" smtClean="0"/>
              <a:t>Before we get into that, I want to talk about tools!</a:t>
            </a:r>
          </a:p>
          <a:p>
            <a:endParaRPr lang="en-US" baseline="0" dirty="0" smtClean="0"/>
          </a:p>
          <a:p>
            <a:r>
              <a:rPr lang="en-US" baseline="0" dirty="0" smtClean="0"/>
              <a:t>I do a lot of home improvement projects, so I’ve seen a wide variety of *interesting* tools</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1</a:t>
            </a:fld>
            <a:endParaRPr lang="en-US"/>
          </a:p>
        </p:txBody>
      </p:sp>
    </p:spTree>
    <p:extLst>
      <p:ext uri="{BB962C8B-B14F-4D97-AF65-F5344CB8AC3E}">
        <p14:creationId xmlns:p14="http://schemas.microsoft.com/office/powerpoint/2010/main" val="3991667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pPr marL="171450" indent="-171450">
              <a:buFontTx/>
              <a:buChar char="-"/>
            </a:pPr>
            <a:r>
              <a:rPr lang="en-US" dirty="0" smtClean="0"/>
              <a:t>All</a:t>
            </a:r>
            <a:r>
              <a:rPr lang="en-US" baseline="0" dirty="0" smtClean="0"/>
              <a:t> tuning parameters finalized (in this case, we’re just using the defaults)</a:t>
            </a:r>
          </a:p>
          <a:p>
            <a:pPr marL="171450" indent="-171450">
              <a:buFontTx/>
              <a:buChar char="-"/>
            </a:pPr>
            <a:r>
              <a:rPr lang="en-US" baseline="0" dirty="0" smtClean="0"/>
              <a:t>Workflow hasn’t been fit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33</a:t>
            </a:fld>
            <a:endParaRPr lang="en-US"/>
          </a:p>
        </p:txBody>
      </p:sp>
    </p:spTree>
    <p:extLst>
      <p:ext uri="{BB962C8B-B14F-4D97-AF65-F5344CB8AC3E}">
        <p14:creationId xmlns:p14="http://schemas.microsoft.com/office/powerpoint/2010/main" val="3882722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36</a:t>
            </a:fld>
            <a:endParaRPr lang="en-US"/>
          </a:p>
        </p:txBody>
      </p:sp>
    </p:spTree>
    <p:extLst>
      <p:ext uri="{BB962C8B-B14F-4D97-AF65-F5344CB8AC3E}">
        <p14:creationId xmlns:p14="http://schemas.microsoft.com/office/powerpoint/2010/main" val="18318812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of bootstrap predictions to make</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37</a:t>
            </a:fld>
            <a:endParaRPr lang="en-US"/>
          </a:p>
        </p:txBody>
      </p:sp>
    </p:spTree>
    <p:extLst>
      <p:ext uri="{BB962C8B-B14F-4D97-AF65-F5344CB8AC3E}">
        <p14:creationId xmlns:p14="http://schemas.microsoft.com/office/powerpoint/2010/main" val="1340097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Supply both our training data and new data in</a:t>
            </a:r>
            <a:r>
              <a:rPr lang="en-US" baseline="0" dirty="0" smtClean="0"/>
              <a:t> one step, since we’ll be fitting and predicting with one function call</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38</a:t>
            </a:fld>
            <a:endParaRPr lang="en-US"/>
          </a:p>
        </p:txBody>
      </p:sp>
    </p:spTree>
    <p:extLst>
      <p:ext uri="{BB962C8B-B14F-4D97-AF65-F5344CB8AC3E}">
        <p14:creationId xmlns:p14="http://schemas.microsoft.com/office/powerpoint/2010/main" val="5392703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Supply both our training data and new data in</a:t>
            </a:r>
            <a:r>
              <a:rPr lang="en-US" baseline="0" dirty="0" smtClean="0"/>
              <a:t> one step, since we’ll be fitting and predicting with one function call</a:t>
            </a:r>
            <a:endParaRPr lang="en-US" dirty="0" smtClean="0"/>
          </a:p>
        </p:txBody>
      </p:sp>
      <p:sp>
        <p:nvSpPr>
          <p:cNvPr id="4" name="Slide Number Placeholder 3"/>
          <p:cNvSpPr>
            <a:spLocks noGrp="1"/>
          </p:cNvSpPr>
          <p:nvPr>
            <p:ph type="sldNum" sz="quarter" idx="10"/>
          </p:nvPr>
        </p:nvSpPr>
        <p:spPr/>
        <p:txBody>
          <a:bodyPr/>
          <a:lstStyle/>
          <a:p>
            <a:fld id="{D8A283D1-1101-4703-932E-1275CAA028E4}" type="slidenum">
              <a:rPr lang="en-US" smtClean="0"/>
              <a:t>39</a:t>
            </a:fld>
            <a:endParaRPr lang="en-US"/>
          </a:p>
        </p:txBody>
      </p:sp>
    </p:spTree>
    <p:extLst>
      <p:ext uri="{BB962C8B-B14F-4D97-AF65-F5344CB8AC3E}">
        <p14:creationId xmlns:p14="http://schemas.microsoft.com/office/powerpoint/2010/main" val="3714076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Returns a </a:t>
            </a:r>
            <a:r>
              <a:rPr lang="en-US" dirty="0" err="1" smtClean="0"/>
              <a:t>tibble</a:t>
            </a:r>
            <a:r>
              <a:rPr lang="en-US" baseline="0" dirty="0" smtClean="0"/>
              <a:t> with 2000 nested predictions for each observation. In this case, each row represents a penguin in the </a:t>
            </a:r>
            <a:r>
              <a:rPr lang="en-US" baseline="0" dirty="0" err="1" smtClean="0"/>
              <a:t>penguins_test</a:t>
            </a:r>
            <a:r>
              <a:rPr lang="en-US" baseline="0" dirty="0" smtClean="0"/>
              <a:t> dataset.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40</a:t>
            </a:fld>
            <a:endParaRPr lang="en-US"/>
          </a:p>
        </p:txBody>
      </p:sp>
    </p:spTree>
    <p:extLst>
      <p:ext uri="{BB962C8B-B14F-4D97-AF65-F5344CB8AC3E}">
        <p14:creationId xmlns:p14="http://schemas.microsoft.com/office/powerpoint/2010/main" val="3512254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Returns a </a:t>
            </a:r>
            <a:r>
              <a:rPr lang="en-US" dirty="0" err="1" smtClean="0"/>
              <a:t>tibble</a:t>
            </a:r>
            <a:r>
              <a:rPr lang="en-US" baseline="0" dirty="0" smtClean="0"/>
              <a:t> with 2000 nested predictions for each observation. In this case, each row represents a penguin in the </a:t>
            </a:r>
            <a:r>
              <a:rPr lang="en-US" baseline="0" dirty="0" err="1" smtClean="0"/>
              <a:t>penguins_test</a:t>
            </a:r>
            <a:r>
              <a:rPr lang="en-US" baseline="0" dirty="0" smtClean="0"/>
              <a:t> dataset.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41</a:t>
            </a:fld>
            <a:endParaRPr lang="en-US"/>
          </a:p>
        </p:txBody>
      </p:sp>
    </p:spTree>
    <p:extLst>
      <p:ext uri="{BB962C8B-B14F-4D97-AF65-F5344CB8AC3E}">
        <p14:creationId xmlns:p14="http://schemas.microsoft.com/office/powerpoint/2010/main" val="36781123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default, </a:t>
            </a:r>
            <a:r>
              <a:rPr lang="en-US" baseline="0" dirty="0" err="1" smtClean="0"/>
              <a:t>predict_boots</a:t>
            </a:r>
            <a:r>
              <a:rPr lang="en-US" baseline="0" dirty="0" smtClean="0"/>
              <a:t>() will generate a prediction interval</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43</a:t>
            </a:fld>
            <a:endParaRPr lang="en-US"/>
          </a:p>
        </p:txBody>
      </p:sp>
    </p:spTree>
    <p:extLst>
      <p:ext uri="{BB962C8B-B14F-4D97-AF65-F5344CB8AC3E}">
        <p14:creationId xmlns:p14="http://schemas.microsoft.com/office/powerpoint/2010/main" val="1895545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can also generate </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44</a:t>
            </a:fld>
            <a:endParaRPr lang="en-US"/>
          </a:p>
        </p:txBody>
      </p:sp>
    </p:spTree>
    <p:extLst>
      <p:ext uri="{BB962C8B-B14F-4D97-AF65-F5344CB8AC3E}">
        <p14:creationId xmlns:p14="http://schemas.microsoft.com/office/powerpoint/2010/main" val="22687598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45</a:t>
            </a:fld>
            <a:endParaRPr lang="en-US"/>
          </a:p>
        </p:txBody>
      </p:sp>
    </p:spTree>
    <p:extLst>
      <p:ext uri="{BB962C8B-B14F-4D97-AF65-F5344CB8AC3E}">
        <p14:creationId xmlns:p14="http://schemas.microsoft.com/office/powerpoint/2010/main" val="3577645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 tool for the right job”</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7</a:t>
            </a:fld>
            <a:endParaRPr lang="en-US"/>
          </a:p>
        </p:txBody>
      </p:sp>
    </p:spTree>
    <p:extLst>
      <p:ext uri="{BB962C8B-B14F-4D97-AF65-F5344CB8AC3E}">
        <p14:creationId xmlns:p14="http://schemas.microsoft.com/office/powerpoint/2010/main" val="4106200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a:t>
            </a:r>
            <a:r>
              <a:rPr lang="en-US" baseline="0" dirty="0" smtClean="0"/>
              <a:t> the </a:t>
            </a:r>
            <a:r>
              <a:rPr lang="en-US" baseline="0" dirty="0" err="1" smtClean="0"/>
              <a:t>vip</a:t>
            </a:r>
            <a:r>
              <a:rPr lang="en-US" baseline="0" dirty="0" smtClean="0"/>
              <a:t> package under the hood to estimate model-specific importance. </a:t>
            </a:r>
          </a:p>
          <a:p>
            <a:r>
              <a:rPr lang="en-US" baseline="0" dirty="0" smtClean="0"/>
              <a:t>Some model types aren’t supported by </a:t>
            </a:r>
            <a:r>
              <a:rPr lang="en-US" baseline="0" dirty="0" err="1" smtClean="0"/>
              <a:t>vip</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49</a:t>
            </a:fld>
            <a:endParaRPr lang="en-US"/>
          </a:p>
        </p:txBody>
      </p:sp>
    </p:spTree>
    <p:extLst>
      <p:ext uri="{BB962C8B-B14F-4D97-AF65-F5344CB8AC3E}">
        <p14:creationId xmlns:p14="http://schemas.microsoft.com/office/powerpoint/2010/main" val="945501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Senior consumer experience analyst for Memorial</a:t>
            </a:r>
            <a:r>
              <a:rPr lang="en-US" baseline="0" dirty="0" smtClean="0"/>
              <a:t> Hermann Health System</a:t>
            </a:r>
          </a:p>
          <a:p>
            <a:pPr marL="171450" indent="-171450">
              <a:buFont typeface="Arial" panose="020B0604020202020204" pitchFamily="34" charset="0"/>
              <a:buChar char="•"/>
            </a:pPr>
            <a:r>
              <a:rPr lang="en-US" dirty="0" smtClean="0"/>
              <a:t>Large hospital</a:t>
            </a:r>
            <a:r>
              <a:rPr lang="en-US" baseline="0" dirty="0" smtClean="0"/>
              <a:t> system in Houston </a:t>
            </a:r>
          </a:p>
          <a:p>
            <a:pPr marL="628650" lvl="1" indent="-171450">
              <a:buFont typeface="Arial" panose="020B0604020202020204" pitchFamily="34" charset="0"/>
              <a:buChar char="•"/>
            </a:pPr>
            <a:r>
              <a:rPr lang="en-US" baseline="0" dirty="0" smtClean="0"/>
              <a:t>17 hospitals (11 acute-care)</a:t>
            </a:r>
          </a:p>
          <a:p>
            <a:pPr marL="628650" lvl="1" indent="-171450">
              <a:buFont typeface="Arial" panose="020B0604020202020204" pitchFamily="34" charset="0"/>
              <a:buChar char="•"/>
            </a:pPr>
            <a:r>
              <a:rPr lang="en-US" baseline="0" dirty="0" smtClean="0"/>
              <a:t>Hundreds of clinics</a:t>
            </a:r>
          </a:p>
          <a:p>
            <a:pPr marL="628650" lvl="1" indent="-171450">
              <a:buFont typeface="Arial" panose="020B0604020202020204" pitchFamily="34" charset="0"/>
              <a:buChar char="•"/>
            </a:pPr>
            <a:r>
              <a:rPr lang="en-US" baseline="0" dirty="0" smtClean="0"/>
              <a:t>Around 30,000 employees</a:t>
            </a:r>
          </a:p>
          <a:p>
            <a:pPr marL="171450" lvl="0" indent="-171450">
              <a:buFont typeface="Arial" panose="020B0604020202020204" pitchFamily="34" charset="0"/>
              <a:buChar char="•"/>
            </a:pPr>
            <a:r>
              <a:rPr lang="en-US" baseline="0" dirty="0" smtClean="0"/>
              <a:t>Small but mighty team of 4 – thankful that they’re holding down the fort</a:t>
            </a:r>
          </a:p>
          <a:p>
            <a:pPr marL="171450" lvl="0" indent="-171450">
              <a:buFont typeface="Arial" panose="020B0604020202020204" pitchFamily="34" charset="0"/>
              <a:buChar char="•"/>
            </a:pPr>
            <a:r>
              <a:rPr lang="en-US" baseline="0" dirty="0" smtClean="0"/>
              <a:t>Work with patient satisfaction surveys</a:t>
            </a:r>
          </a:p>
        </p:txBody>
      </p:sp>
      <p:sp>
        <p:nvSpPr>
          <p:cNvPr id="4" name="Slide Number Placeholder 3"/>
          <p:cNvSpPr>
            <a:spLocks noGrp="1"/>
          </p:cNvSpPr>
          <p:nvPr>
            <p:ph type="sldNum" sz="quarter" idx="10"/>
          </p:nvPr>
        </p:nvSpPr>
        <p:spPr/>
        <p:txBody>
          <a:bodyPr/>
          <a:lstStyle/>
          <a:p>
            <a:fld id="{D8A283D1-1101-4703-932E-1275CAA028E4}" type="slidenum">
              <a:rPr lang="en-US" smtClean="0"/>
              <a:t>50</a:t>
            </a:fld>
            <a:endParaRPr lang="en-US"/>
          </a:p>
        </p:txBody>
      </p:sp>
    </p:spTree>
    <p:extLst>
      <p:ext uri="{BB962C8B-B14F-4D97-AF65-F5344CB8AC3E}">
        <p14:creationId xmlns:p14="http://schemas.microsoft.com/office/powerpoint/2010/main" val="6879396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Senior consumer experience analyst for Memorial</a:t>
            </a:r>
            <a:r>
              <a:rPr lang="en-US" baseline="0" dirty="0" smtClean="0"/>
              <a:t> Hermann Health System</a:t>
            </a:r>
          </a:p>
          <a:p>
            <a:pPr marL="171450" indent="-171450">
              <a:buFont typeface="Arial" panose="020B0604020202020204" pitchFamily="34" charset="0"/>
              <a:buChar char="•"/>
            </a:pPr>
            <a:r>
              <a:rPr lang="en-US" dirty="0" smtClean="0"/>
              <a:t>Large hospital</a:t>
            </a:r>
            <a:r>
              <a:rPr lang="en-US" baseline="0" dirty="0" smtClean="0"/>
              <a:t> system in Houston </a:t>
            </a:r>
          </a:p>
          <a:p>
            <a:pPr marL="628650" lvl="1" indent="-171450">
              <a:buFont typeface="Arial" panose="020B0604020202020204" pitchFamily="34" charset="0"/>
              <a:buChar char="•"/>
            </a:pPr>
            <a:r>
              <a:rPr lang="en-US" baseline="0" dirty="0" smtClean="0"/>
              <a:t>17 hospitals (11 acute-care)</a:t>
            </a:r>
          </a:p>
          <a:p>
            <a:pPr marL="628650" lvl="1" indent="-171450">
              <a:buFont typeface="Arial" panose="020B0604020202020204" pitchFamily="34" charset="0"/>
              <a:buChar char="•"/>
            </a:pPr>
            <a:r>
              <a:rPr lang="en-US" baseline="0" dirty="0" smtClean="0"/>
              <a:t>Hundreds of clinics</a:t>
            </a:r>
          </a:p>
          <a:p>
            <a:pPr marL="628650" lvl="1" indent="-171450">
              <a:buFont typeface="Arial" panose="020B0604020202020204" pitchFamily="34" charset="0"/>
              <a:buChar char="•"/>
            </a:pPr>
            <a:r>
              <a:rPr lang="en-US" baseline="0" dirty="0" smtClean="0"/>
              <a:t>Around 30,000 employees</a:t>
            </a:r>
          </a:p>
          <a:p>
            <a:pPr marL="171450" lvl="0" indent="-171450">
              <a:buFont typeface="Arial" panose="020B0604020202020204" pitchFamily="34" charset="0"/>
              <a:buChar char="•"/>
            </a:pPr>
            <a:r>
              <a:rPr lang="en-US" baseline="0" dirty="0" smtClean="0"/>
              <a:t>Small but mighty team of 4 – thankful that they’re holding down the fort</a:t>
            </a:r>
          </a:p>
          <a:p>
            <a:pPr marL="171450" lvl="0" indent="-171450">
              <a:buFont typeface="Arial" panose="020B0604020202020204" pitchFamily="34" charset="0"/>
              <a:buChar char="•"/>
            </a:pPr>
            <a:r>
              <a:rPr lang="en-US" baseline="0" dirty="0" smtClean="0"/>
              <a:t>Work with patient satisfaction surveys</a:t>
            </a:r>
          </a:p>
        </p:txBody>
      </p:sp>
      <p:sp>
        <p:nvSpPr>
          <p:cNvPr id="4" name="Slide Number Placeholder 3"/>
          <p:cNvSpPr>
            <a:spLocks noGrp="1"/>
          </p:cNvSpPr>
          <p:nvPr>
            <p:ph type="sldNum" sz="quarter" idx="10"/>
          </p:nvPr>
        </p:nvSpPr>
        <p:spPr/>
        <p:txBody>
          <a:bodyPr/>
          <a:lstStyle/>
          <a:p>
            <a:fld id="{D8A283D1-1101-4703-932E-1275CAA028E4}" type="slidenum">
              <a:rPr lang="en-US" smtClean="0"/>
              <a:t>51</a:t>
            </a:fld>
            <a:endParaRPr lang="en-US"/>
          </a:p>
        </p:txBody>
      </p:sp>
    </p:spTree>
    <p:extLst>
      <p:ext uri="{BB962C8B-B14F-4D97-AF65-F5344CB8AC3E}">
        <p14:creationId xmlns:p14="http://schemas.microsoft.com/office/powerpoint/2010/main" val="388485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Senior consumer experience analyst for Memorial</a:t>
            </a:r>
            <a:r>
              <a:rPr lang="en-US" baseline="0" dirty="0" smtClean="0"/>
              <a:t> Hermann Health System</a:t>
            </a:r>
          </a:p>
          <a:p>
            <a:pPr marL="171450" indent="-171450">
              <a:buFont typeface="Arial" panose="020B0604020202020204" pitchFamily="34" charset="0"/>
              <a:buChar char="•"/>
            </a:pPr>
            <a:r>
              <a:rPr lang="en-US" dirty="0" smtClean="0"/>
              <a:t>Large hospital</a:t>
            </a:r>
            <a:r>
              <a:rPr lang="en-US" baseline="0" dirty="0" smtClean="0"/>
              <a:t> system in Houston </a:t>
            </a:r>
          </a:p>
          <a:p>
            <a:pPr marL="628650" lvl="1" indent="-171450">
              <a:buFont typeface="Arial" panose="020B0604020202020204" pitchFamily="34" charset="0"/>
              <a:buChar char="•"/>
            </a:pPr>
            <a:r>
              <a:rPr lang="en-US" baseline="0" dirty="0" smtClean="0"/>
              <a:t>17 hospitals (11 acute-care)</a:t>
            </a:r>
          </a:p>
          <a:p>
            <a:pPr marL="628650" lvl="1" indent="-171450">
              <a:buFont typeface="Arial" panose="020B0604020202020204" pitchFamily="34" charset="0"/>
              <a:buChar char="•"/>
            </a:pPr>
            <a:r>
              <a:rPr lang="en-US" baseline="0" dirty="0" smtClean="0"/>
              <a:t>Hundreds of clinics</a:t>
            </a:r>
          </a:p>
          <a:p>
            <a:pPr marL="628650" lvl="1" indent="-171450">
              <a:buFont typeface="Arial" panose="020B0604020202020204" pitchFamily="34" charset="0"/>
              <a:buChar char="•"/>
            </a:pPr>
            <a:r>
              <a:rPr lang="en-US" baseline="0" dirty="0" smtClean="0"/>
              <a:t>Around 30,000 employees</a:t>
            </a:r>
          </a:p>
          <a:p>
            <a:pPr marL="171450" lvl="0" indent="-171450">
              <a:buFont typeface="Arial" panose="020B0604020202020204" pitchFamily="34" charset="0"/>
              <a:buChar char="•"/>
            </a:pPr>
            <a:r>
              <a:rPr lang="en-US" baseline="0" dirty="0" smtClean="0"/>
              <a:t>Small but mighty team of 4 – thankful that they’re holding down the fort</a:t>
            </a:r>
          </a:p>
          <a:p>
            <a:pPr marL="171450" lvl="0" indent="-171450">
              <a:buFont typeface="Arial" panose="020B0604020202020204" pitchFamily="34" charset="0"/>
              <a:buChar char="•"/>
            </a:pPr>
            <a:r>
              <a:rPr lang="en-US" baseline="0" dirty="0" smtClean="0"/>
              <a:t>Work with patient satisfaction surveys</a:t>
            </a:r>
          </a:p>
        </p:txBody>
      </p:sp>
      <p:sp>
        <p:nvSpPr>
          <p:cNvPr id="4" name="Slide Number Placeholder 3"/>
          <p:cNvSpPr>
            <a:spLocks noGrp="1"/>
          </p:cNvSpPr>
          <p:nvPr>
            <p:ph type="sldNum" sz="quarter" idx="10"/>
          </p:nvPr>
        </p:nvSpPr>
        <p:spPr/>
        <p:txBody>
          <a:bodyPr/>
          <a:lstStyle/>
          <a:p>
            <a:fld id="{D8A283D1-1101-4703-932E-1275CAA028E4}" type="slidenum">
              <a:rPr lang="en-US" smtClean="0"/>
              <a:t>11</a:t>
            </a:fld>
            <a:endParaRPr lang="en-US"/>
          </a:p>
        </p:txBody>
      </p:sp>
    </p:spTree>
    <p:extLst>
      <p:ext uri="{BB962C8B-B14F-4D97-AF65-F5344CB8AC3E}">
        <p14:creationId xmlns:p14="http://schemas.microsoft.com/office/powerpoint/2010/main" val="371098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Senior consumer experience analyst for Memorial</a:t>
            </a:r>
            <a:r>
              <a:rPr lang="en-US" baseline="0" dirty="0" smtClean="0"/>
              <a:t> Hermann Health System</a:t>
            </a:r>
          </a:p>
          <a:p>
            <a:pPr marL="171450" indent="-171450">
              <a:buFont typeface="Arial" panose="020B0604020202020204" pitchFamily="34" charset="0"/>
              <a:buChar char="•"/>
            </a:pPr>
            <a:r>
              <a:rPr lang="en-US" dirty="0" smtClean="0"/>
              <a:t>Large hospital</a:t>
            </a:r>
            <a:r>
              <a:rPr lang="en-US" baseline="0" dirty="0" smtClean="0"/>
              <a:t> system in Houston </a:t>
            </a:r>
          </a:p>
          <a:p>
            <a:pPr marL="628650" lvl="1" indent="-171450">
              <a:buFont typeface="Arial" panose="020B0604020202020204" pitchFamily="34" charset="0"/>
              <a:buChar char="•"/>
            </a:pPr>
            <a:r>
              <a:rPr lang="en-US" baseline="0" dirty="0" smtClean="0"/>
              <a:t>17 hospitals (11 acute-care)</a:t>
            </a:r>
          </a:p>
          <a:p>
            <a:pPr marL="628650" lvl="1" indent="-171450">
              <a:buFont typeface="Arial" panose="020B0604020202020204" pitchFamily="34" charset="0"/>
              <a:buChar char="•"/>
            </a:pPr>
            <a:r>
              <a:rPr lang="en-US" baseline="0" dirty="0" smtClean="0"/>
              <a:t>Hundreds of clinics</a:t>
            </a:r>
          </a:p>
          <a:p>
            <a:pPr marL="628650" lvl="1" indent="-171450">
              <a:buFont typeface="Arial" panose="020B0604020202020204" pitchFamily="34" charset="0"/>
              <a:buChar char="•"/>
            </a:pPr>
            <a:r>
              <a:rPr lang="en-US" baseline="0" dirty="0" smtClean="0"/>
              <a:t>Around 30,000 employees</a:t>
            </a:r>
          </a:p>
          <a:p>
            <a:pPr marL="171450" lvl="0" indent="-171450">
              <a:buFont typeface="Arial" panose="020B0604020202020204" pitchFamily="34" charset="0"/>
              <a:buChar char="•"/>
            </a:pPr>
            <a:r>
              <a:rPr lang="en-US" baseline="0" dirty="0" smtClean="0"/>
              <a:t>Small but mighty team of 4 – thankful that they’re holding down the fort</a:t>
            </a:r>
          </a:p>
          <a:p>
            <a:pPr marL="171450" lvl="0" indent="-171450">
              <a:buFont typeface="Arial" panose="020B0604020202020204" pitchFamily="34" charset="0"/>
              <a:buChar char="•"/>
            </a:pPr>
            <a:r>
              <a:rPr lang="en-US" baseline="0" dirty="0" smtClean="0"/>
              <a:t>Work with patient satisfaction surveys</a:t>
            </a:r>
          </a:p>
        </p:txBody>
      </p:sp>
      <p:sp>
        <p:nvSpPr>
          <p:cNvPr id="4" name="Slide Number Placeholder 3"/>
          <p:cNvSpPr>
            <a:spLocks noGrp="1"/>
          </p:cNvSpPr>
          <p:nvPr>
            <p:ph type="sldNum" sz="quarter" idx="10"/>
          </p:nvPr>
        </p:nvSpPr>
        <p:spPr/>
        <p:txBody>
          <a:bodyPr/>
          <a:lstStyle/>
          <a:p>
            <a:fld id="{D8A283D1-1101-4703-932E-1275CAA028E4}" type="slidenum">
              <a:rPr lang="en-US" smtClean="0"/>
              <a:t>17</a:t>
            </a:fld>
            <a:endParaRPr lang="en-US"/>
          </a:p>
        </p:txBody>
      </p:sp>
    </p:spTree>
    <p:extLst>
      <p:ext uri="{BB962C8B-B14F-4D97-AF65-F5344CB8AC3E}">
        <p14:creationId xmlns:p14="http://schemas.microsoft.com/office/powerpoint/2010/main" val="2535031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Bootstrap resamples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21</a:t>
            </a:fld>
            <a:endParaRPr lang="en-US"/>
          </a:p>
        </p:txBody>
      </p:sp>
    </p:spTree>
    <p:extLst>
      <p:ext uri="{BB962C8B-B14F-4D97-AF65-F5344CB8AC3E}">
        <p14:creationId xmlns:p14="http://schemas.microsoft.com/office/powerpoint/2010/main" val="39011462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Bootstrap resamples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22</a:t>
            </a:fld>
            <a:endParaRPr lang="en-US"/>
          </a:p>
        </p:txBody>
      </p:sp>
    </p:spTree>
    <p:extLst>
      <p:ext uri="{BB962C8B-B14F-4D97-AF65-F5344CB8AC3E}">
        <p14:creationId xmlns:p14="http://schemas.microsoft.com/office/powerpoint/2010/main" val="3717742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I totally stole from Julia </a:t>
            </a:r>
            <a:r>
              <a:rPr lang="en-US" dirty="0" err="1" smtClean="0"/>
              <a:t>Silge</a:t>
            </a:r>
            <a:r>
              <a:rPr lang="en-US" dirty="0" smtClean="0"/>
              <a:t>!</a:t>
            </a:r>
          </a:p>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23</a:t>
            </a:fld>
            <a:endParaRPr lang="en-US"/>
          </a:p>
        </p:txBody>
      </p:sp>
    </p:spTree>
    <p:extLst>
      <p:ext uri="{BB962C8B-B14F-4D97-AF65-F5344CB8AC3E}">
        <p14:creationId xmlns:p14="http://schemas.microsoft.com/office/powerpoint/2010/main" val="1015203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I totally stole from Julia </a:t>
            </a:r>
            <a:r>
              <a:rPr lang="en-US" dirty="0" err="1" smtClean="0"/>
              <a:t>Silge</a:t>
            </a:r>
            <a:r>
              <a:rPr lang="en-US" dirty="0" smtClean="0"/>
              <a:t>!</a:t>
            </a:r>
          </a:p>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24</a:t>
            </a:fld>
            <a:endParaRPr lang="en-US"/>
          </a:p>
        </p:txBody>
      </p:sp>
    </p:spTree>
    <p:extLst>
      <p:ext uri="{BB962C8B-B14F-4D97-AF65-F5344CB8AC3E}">
        <p14:creationId xmlns:p14="http://schemas.microsoft.com/office/powerpoint/2010/main" val="1345819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25</a:t>
            </a:fld>
            <a:endParaRPr lang="en-US"/>
          </a:p>
        </p:txBody>
      </p:sp>
    </p:spTree>
    <p:extLst>
      <p:ext uri="{BB962C8B-B14F-4D97-AF65-F5344CB8AC3E}">
        <p14:creationId xmlns:p14="http://schemas.microsoft.com/office/powerpoint/2010/main" val="19288319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xml"/><Relationship Id="rId1" Type="http://schemas.openxmlformats.org/officeDocument/2006/relationships/tags" Target="../tags/tag1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image" Target="../media/image1.tif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tags" Target="../tags/tag2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1.tif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397048064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262360816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41967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284111962"/>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641480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75848574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221053175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51501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44856737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88644532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7940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66681192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57962070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A0BC1C44-4604-D742-82EF-005E81E83344}"/>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109834392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To create healthier</a:t>
            </a:r>
            <a:br>
              <a:rPr lang="en-US" sz="2800" b="1" i="1">
                <a:solidFill>
                  <a:srgbClr val="6C7379"/>
                </a:solidFill>
              </a:rPr>
            </a:br>
            <a:r>
              <a:rPr lang="en-US" sz="2800" b="1" i="1">
                <a:solidFill>
                  <a:srgbClr val="6C7379"/>
                </a:solidFill>
              </a:rPr>
              <a:t>communities, now and</a:t>
            </a:r>
            <a:br>
              <a:rPr lang="en-US" sz="2800" b="1" i="1">
                <a:solidFill>
                  <a:srgbClr val="6C7379"/>
                </a:solidFill>
              </a:rPr>
            </a:br>
            <a:r>
              <a:rPr lang="en-US" sz="2800" b="1" i="1">
                <a:solidFill>
                  <a:srgbClr val="6C7379"/>
                </a:solidFill>
              </a:rPr>
              <a:t>for generations to come.</a:t>
            </a:r>
            <a:endParaRPr lang="en-US" sz="2400" i="1">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Memorial Hermann </a:t>
            </a:r>
            <a:br>
              <a:rPr lang="en-US" sz="2800" b="1" i="1">
                <a:solidFill>
                  <a:srgbClr val="6C7379"/>
                </a:solidFill>
              </a:rPr>
            </a:br>
            <a:r>
              <a:rPr lang="en-US" sz="2800" b="1" i="1">
                <a:solidFill>
                  <a:srgbClr val="6C7379"/>
                </a:solidFill>
              </a:rPr>
              <a:t>Health System is a </a:t>
            </a:r>
            <a:br>
              <a:rPr lang="en-US" sz="2800" b="1" i="1">
                <a:solidFill>
                  <a:srgbClr val="6C7379"/>
                </a:solidFill>
              </a:rPr>
            </a:br>
            <a:r>
              <a:rPr lang="en-US" sz="2800" b="1" i="1">
                <a:solidFill>
                  <a:srgbClr val="6C7379"/>
                </a:solidFill>
              </a:rPr>
              <a:t>nonprofit, values-driven, community-owned </a:t>
            </a:r>
            <a:br>
              <a:rPr lang="en-US" sz="2800" b="1" i="1">
                <a:solidFill>
                  <a:srgbClr val="6C7379"/>
                </a:solidFill>
              </a:rPr>
            </a:br>
            <a:r>
              <a:rPr lang="en-US" sz="2800" b="1" i="1">
                <a:solidFill>
                  <a:srgbClr val="6C7379"/>
                </a:solidFill>
              </a:rPr>
              <a:t>health system dedicated </a:t>
            </a:r>
            <a:br>
              <a:rPr lang="en-US" sz="2800" b="1" i="1">
                <a:solidFill>
                  <a:srgbClr val="6C7379"/>
                </a:solidFill>
              </a:rPr>
            </a:br>
            <a:r>
              <a:rPr lang="en-US" sz="2800" b="1" i="1">
                <a:solidFill>
                  <a:srgbClr val="6C7379"/>
                </a:solidFill>
              </a:rPr>
              <a:t>to improving health.</a:t>
            </a:r>
            <a:endParaRPr lang="en-US" sz="2400" i="1">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1" name="TextBox 10">
            <a:extLst>
              <a:ext uri="{FF2B5EF4-FFF2-40B4-BE49-F238E27FC236}">
                <a16:creationId xmlns:a16="http://schemas.microsoft.com/office/drawing/2014/main" id="{31FC1EDE-4A49-1A4D-B6D0-817FAA214478}"/>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20910920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lstStyle>
            <a:lvl1pPr>
              <a:spcBef>
                <a:spcPts val="1200"/>
              </a:spcBef>
              <a:defRPr/>
            </a:lvl1pPr>
            <a:lvl2pPr>
              <a:spcBef>
                <a:spcPts val="800"/>
              </a:spcBef>
              <a:defRPr/>
            </a:lvl2pPr>
            <a:lvl3pPr>
              <a:spcBef>
                <a:spcPts val="800"/>
              </a:spcBef>
              <a:defRPr/>
            </a:lvl3pPr>
            <a:lvl4pPr>
              <a:spcBef>
                <a:spcPts val="800"/>
              </a:spcBef>
              <a:defRPr/>
            </a:lvl4pPr>
            <a:lvl5pPr>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46338008"/>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95454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2401723393"/>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8168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1076927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968608586"/>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32203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262054925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tags" Target="../tags/tag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ags" Target="../tags/tag1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ags" Target="../tags/tag1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ags" Target="../tags/tag11.xml"/><Relationship Id="rId5" Type="http://schemas.openxmlformats.org/officeDocument/2006/relationships/slideLayout" Target="../slideLayouts/slideLayout13.xml"/><Relationship Id="rId10" Type="http://schemas.openxmlformats.org/officeDocument/2006/relationships/tags" Target="../tags/tag10.xml"/><Relationship Id="rId4" Type="http://schemas.openxmlformats.org/officeDocument/2006/relationships/slideLayout" Target="../slideLayouts/slideLayout12.xml"/><Relationship Id="rId9" Type="http://schemas.openxmlformats.org/officeDocument/2006/relationships/theme" Target="../theme/theme2.xml"/><Relationship Id="rId14" Type="http://schemas.openxmlformats.org/officeDocument/2006/relationships/tags" Target="../tags/tag1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ags" Target="../tags/tag2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ags" Target="../tags/tag21.xml"/><Relationship Id="rId5" Type="http://schemas.openxmlformats.org/officeDocument/2006/relationships/slideLayout" Target="../slideLayouts/slideLayout21.xml"/><Relationship Id="rId10" Type="http://schemas.openxmlformats.org/officeDocument/2006/relationships/tags" Target="../tags/tag20.xml"/><Relationship Id="rId4" Type="http://schemas.openxmlformats.org/officeDocument/2006/relationships/slideLayout" Target="../slideLayouts/slideLayout20.xml"/><Relationship Id="rId9" Type="http://schemas.openxmlformats.org/officeDocument/2006/relationships/tags" Target="../tags/tag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1025532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6080873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19" name="SlideNumber"/>
          <p:cNvSpPr/>
          <p:nvPr userDrawn="1">
            <p:custDataLst>
              <p:tags r:id="rId9"/>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0"/>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1"/>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9" name="TextBox 8">
            <a:extLst>
              <a:ext uri="{FF2B5EF4-FFF2-40B4-BE49-F238E27FC236}">
                <a16:creationId xmlns:a16="http://schemas.microsoft.com/office/drawing/2014/main" id="{CD4AB496-CBF1-034E-9A7B-031B005930EE}"/>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6C7379"/>
                </a:solidFill>
                <a:latin typeface="Times New Roman" panose="02020603050405020304" pitchFamily="18" charset="0"/>
                <a:cs typeface="Times New Roman" panose="02020603050405020304" pitchFamily="18" charset="0"/>
              </a:rPr>
              <a:t>Advancing Health. </a:t>
            </a:r>
            <a:r>
              <a:rPr lang="en-US" sz="1600" i="1">
                <a:solidFill>
                  <a:srgbClr val="6C7379"/>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393307823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hyperlink" Target="https://www.thedatadiary.net/blog/2022-07-05-the-math-behind-workboots/"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thedatadiary.net/blog/2022-07-05-the-math-behind-workboots/"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8" Type="http://schemas.openxmlformats.org/officeDocument/2006/relationships/hyperlink" Target="https://www.tmwr.org/" TargetMode="External"/><Relationship Id="rId3" Type="http://schemas.openxmlformats.org/officeDocument/2006/relationships/hyperlink" Target="https://mjskay.github.io/ggdist/index.html" TargetMode="External"/><Relationship Id="rId7" Type="http://schemas.openxmlformats.org/officeDocument/2006/relationships/hyperlink" Target="https://www.jstor.org/stable/2965703" TargetMode="External"/><Relationship Id="rId2" Type="http://schemas.openxmlformats.org/officeDocument/2006/relationships/hyperlink" Target="https://github.com/Akai01/ngboostForecast" TargetMode="External"/><Relationship Id="rId1" Type="http://schemas.openxmlformats.org/officeDocument/2006/relationships/slideLayout" Target="../slideLayouts/slideLayout8.xml"/><Relationship Id="rId6" Type="http://schemas.openxmlformats.org/officeDocument/2006/relationships/hyperlink" Target="https://www.cambridge.org/core/books/bootstrap-methods-and-their-application/ED2FD043579F27952363566DC09CBD6A" TargetMode="External"/><Relationship Id="rId5" Type="http://schemas.openxmlformats.org/officeDocument/2006/relationships/hyperlink" Target="https://github.com/wilkelab/ungeviz" TargetMode="External"/><Relationship Id="rId4" Type="http://schemas.openxmlformats.org/officeDocument/2006/relationships/hyperlink" Target="https://github.com/brshallo/spin" TargetMode="External"/><Relationship Id="rId9" Type="http://schemas.openxmlformats.org/officeDocument/2006/relationships/hyperlink" Target="http://appliedpredictivemodeling.com/"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963" b="10256"/>
          <a:stretch/>
        </p:blipFill>
        <p:spPr>
          <a:xfrm>
            <a:off x="169672" y="1397658"/>
            <a:ext cx="4338955" cy="4294608"/>
          </a:xfrm>
          <a:prstGeom prst="rect">
            <a:avLst/>
          </a:prstGeom>
          <a:effectLst>
            <a:softEdge rad="381000"/>
          </a:effectLst>
        </p:spPr>
      </p:pic>
      <p:sp>
        <p:nvSpPr>
          <p:cNvPr id="4" name="TextBox 3"/>
          <p:cNvSpPr txBox="1"/>
          <p:nvPr/>
        </p:nvSpPr>
        <p:spPr bwMode="gray">
          <a:xfrm>
            <a:off x="5224654" y="2585280"/>
            <a:ext cx="6477819" cy="1919363"/>
          </a:xfrm>
          <a:prstGeom prst="rect">
            <a:avLst/>
          </a:prstGeom>
          <a:noFill/>
        </p:spPr>
        <p:txBody>
          <a:bodyPr wrap="square" lIns="36000" tIns="36000" rIns="36000" bIns="36000" rtlCol="0">
            <a:spAutoFit/>
          </a:bodyPr>
          <a:lstStyle/>
          <a:p>
            <a:pPr marL="0" indent="0">
              <a:buNone/>
            </a:pPr>
            <a:r>
              <a:rPr lang="en-US" sz="4800" b="1" dirty="0" smtClean="0">
                <a:solidFill>
                  <a:srgbClr val="FFD26E"/>
                </a:solidFill>
                <a:latin typeface="Leelawadee UI Semilight" panose="020B0402040204020203" pitchFamily="34" charset="-34"/>
                <a:cs typeface="Leelawadee UI Semilight" panose="020B0402040204020203" pitchFamily="34" charset="-34"/>
              </a:rPr>
              <a:t>Introducing {</a:t>
            </a:r>
            <a:r>
              <a:rPr lang="en-US" sz="4800" b="1" dirty="0" err="1" smtClean="0">
                <a:solidFill>
                  <a:srgbClr val="FFD26E"/>
                </a:solidFill>
                <a:latin typeface="Leelawadee UI Semilight" panose="020B0402040204020203" pitchFamily="34" charset="-34"/>
                <a:cs typeface="Leelawadee UI Semilight" panose="020B0402040204020203" pitchFamily="34" charset="-34"/>
              </a:rPr>
              <a:t>workboots</a:t>
            </a:r>
            <a:r>
              <a:rPr lang="en-US" sz="4800" b="1" dirty="0" smtClean="0">
                <a:solidFill>
                  <a:srgbClr val="FFD26E"/>
                </a:solidFill>
                <a:latin typeface="Leelawadee UI Semilight" panose="020B0402040204020203" pitchFamily="34" charset="-34"/>
                <a:cs typeface="Leelawadee UI Semilight" panose="020B0402040204020203" pitchFamily="34" charset="-34"/>
              </a:rPr>
              <a:t>}</a:t>
            </a:r>
          </a:p>
          <a:p>
            <a:pPr marL="0" indent="0">
              <a:buNone/>
            </a:pPr>
            <a:r>
              <a:rPr lang="en-US" sz="3600" dirty="0" smtClean="0">
                <a:solidFill>
                  <a:srgbClr val="FFD26E"/>
                </a:solidFill>
                <a:latin typeface="Leelawadee UI Semilight" panose="020B0402040204020203" pitchFamily="34" charset="-34"/>
                <a:cs typeface="Leelawadee UI Semilight" panose="020B0402040204020203" pitchFamily="34" charset="-34"/>
              </a:rPr>
              <a:t>Generate prediction intervals from </a:t>
            </a:r>
            <a:r>
              <a:rPr lang="en-US" sz="3600" dirty="0" err="1" smtClean="0">
                <a:solidFill>
                  <a:srgbClr val="FFD26E"/>
                </a:solidFill>
                <a:latin typeface="Leelawadee UI Semilight" panose="020B0402040204020203" pitchFamily="34" charset="-34"/>
                <a:cs typeface="Leelawadee UI Semilight" panose="020B0402040204020203" pitchFamily="34" charset="-34"/>
              </a:rPr>
              <a:t>tidymodel</a:t>
            </a:r>
            <a:r>
              <a:rPr lang="en-US" sz="3600" dirty="0" smtClean="0">
                <a:solidFill>
                  <a:srgbClr val="FFD26E"/>
                </a:solidFill>
                <a:latin typeface="Leelawadee UI Semilight" panose="020B0402040204020203" pitchFamily="34" charset="-34"/>
                <a:cs typeface="Leelawadee UI Semilight" panose="020B0402040204020203" pitchFamily="34" charset="-34"/>
              </a:rPr>
              <a:t> workflows</a:t>
            </a:r>
          </a:p>
        </p:txBody>
      </p:sp>
      <p:cxnSp>
        <p:nvCxnSpPr>
          <p:cNvPr id="6" name="Straight Connector 5"/>
          <p:cNvCxnSpPr/>
          <p:nvPr/>
        </p:nvCxnSpPr>
        <p:spPr bwMode="gray">
          <a:xfrm>
            <a:off x="4866640" y="979622"/>
            <a:ext cx="0" cy="5130680"/>
          </a:xfrm>
          <a:prstGeom prst="line">
            <a:avLst/>
          </a:prstGeom>
          <a:ln w="9525" cap="flat">
            <a:solidFill>
              <a:srgbClr val="FFD26E"/>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bwMode="gray">
          <a:xfrm>
            <a:off x="5224654" y="5004010"/>
            <a:ext cx="5882640" cy="1550031"/>
          </a:xfrm>
          <a:prstGeom prst="rect">
            <a:avLst/>
          </a:prstGeom>
          <a:noFill/>
        </p:spPr>
        <p:txBody>
          <a:bodyPr wrap="square" lIns="36000" tIns="36000" rIns="36000" bIns="36000" rtlCol="0">
            <a:spAutoFit/>
          </a:bodyPr>
          <a:lstStyle/>
          <a:p>
            <a:r>
              <a:rPr lang="en-US" sz="2400" dirty="0" smtClean="0">
                <a:solidFill>
                  <a:srgbClr val="FFD26E"/>
                </a:solidFill>
                <a:latin typeface="Source Sans Pro Light" panose="020B0403030403020204" pitchFamily="34" charset="0"/>
                <a:cs typeface="Leelawadee UI Semilight" panose="020B0402040204020203" pitchFamily="34" charset="-34"/>
              </a:rPr>
              <a:t>Mark Rieke</a:t>
            </a:r>
          </a:p>
          <a:p>
            <a:r>
              <a:rPr lang="en-US" sz="2400" dirty="0" smtClean="0">
                <a:solidFill>
                  <a:srgbClr val="FFD26E"/>
                </a:solidFill>
                <a:latin typeface="Source Sans Pro Light" panose="020B0403030403020204" pitchFamily="34" charset="0"/>
                <a:cs typeface="Leelawadee UI Semilight" panose="020B0402040204020203" pitchFamily="34" charset="-34"/>
              </a:rPr>
              <a:t>@</a:t>
            </a:r>
            <a:r>
              <a:rPr lang="en-US" sz="2400" dirty="0" err="1" smtClean="0">
                <a:solidFill>
                  <a:srgbClr val="FFD26E"/>
                </a:solidFill>
                <a:latin typeface="Source Sans Pro Light" panose="020B0403030403020204" pitchFamily="34" charset="0"/>
                <a:cs typeface="Leelawadee UI Semilight" panose="020B0402040204020203" pitchFamily="34" charset="-34"/>
              </a:rPr>
              <a:t>markjrieke</a:t>
            </a:r>
            <a:endParaRPr lang="en-US" sz="2400" dirty="0" smtClean="0">
              <a:solidFill>
                <a:srgbClr val="FFD26E"/>
              </a:solidFill>
              <a:latin typeface="Source Sans Pro Light" panose="020B0403030403020204" pitchFamily="34" charset="0"/>
              <a:cs typeface="Leelawadee UI Semilight" panose="020B0402040204020203" pitchFamily="34" charset="-34"/>
            </a:endParaRPr>
          </a:p>
          <a:p>
            <a:r>
              <a:rPr lang="en-US" sz="2400" dirty="0" smtClean="0">
                <a:solidFill>
                  <a:srgbClr val="FFD26E"/>
                </a:solidFill>
                <a:latin typeface="Source Sans Pro Light" panose="020B0403030403020204" pitchFamily="34" charset="0"/>
                <a:cs typeface="Leelawadee UI Semilight" panose="020B0402040204020203" pitchFamily="34" charset="-34"/>
              </a:rPr>
              <a:t>2022-07-27</a:t>
            </a:r>
          </a:p>
          <a:p>
            <a:r>
              <a:rPr lang="en-US" sz="2400" dirty="0" smtClean="0">
                <a:solidFill>
                  <a:srgbClr val="FFD26E"/>
                </a:solidFill>
                <a:latin typeface="Source Sans Pro Light" panose="020B0403030403020204" pitchFamily="34" charset="0"/>
                <a:cs typeface="Leelawadee UI Semilight" panose="020B0402040204020203" pitchFamily="34" charset="-34"/>
              </a:rPr>
              <a:t>&lt;link to slides&gt;</a:t>
            </a:r>
          </a:p>
        </p:txBody>
      </p:sp>
    </p:spTree>
    <p:extLst>
      <p:ext uri="{BB962C8B-B14F-4D97-AF65-F5344CB8AC3E}">
        <p14:creationId xmlns:p14="http://schemas.microsoft.com/office/powerpoint/2010/main" val="50547490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Motivation/Background</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64689"/>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a</a:t>
            </a:r>
            <a:r>
              <a:rPr lang="en-US" sz="6000" b="1" dirty="0" smtClean="0">
                <a:solidFill>
                  <a:srgbClr val="F08843"/>
                </a:solidFill>
                <a:latin typeface="Leelawadee UI Semilight" panose="020B0402040204020203" pitchFamily="34" charset="-34"/>
                <a:cs typeface="Leelawadee UI Semilight" panose="020B0402040204020203" pitchFamily="34" charset="-34"/>
              </a:rPr>
              <a:t>bout me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7963026" cy="5612681"/>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Sr. CX Analyst, MHHS</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Patient satisfaction survey data</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Administer, understand, improve</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Answering questions</a:t>
            </a: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p:txBody>
      </p:sp>
      <p:pic>
        <p:nvPicPr>
          <p:cNvPr id="2" name="Picture 1"/>
          <p:cNvPicPr>
            <a:picLocks noChangeAspect="1"/>
          </p:cNvPicPr>
          <p:nvPr/>
        </p:nvPicPr>
        <p:blipFill>
          <a:blip r:embed="rId3"/>
          <a:stretch>
            <a:fillRect/>
          </a:stretch>
        </p:blipFill>
        <p:spPr>
          <a:xfrm>
            <a:off x="8793576" y="487680"/>
            <a:ext cx="2857500" cy="857250"/>
          </a:xfrm>
          <a:prstGeom prst="rect">
            <a:avLst/>
          </a:prstGeom>
        </p:spPr>
      </p:pic>
    </p:spTree>
    <p:extLst>
      <p:ext uri="{BB962C8B-B14F-4D97-AF65-F5344CB8AC3E}">
        <p14:creationId xmlns:p14="http://schemas.microsoft.com/office/powerpoint/2010/main" val="413446726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8" name="Group 7"/>
          <p:cNvGrpSpPr/>
          <p:nvPr/>
        </p:nvGrpSpPr>
        <p:grpSpPr>
          <a:xfrm>
            <a:off x="1484812" y="354875"/>
            <a:ext cx="9222376" cy="6148250"/>
            <a:chOff x="1484812" y="632098"/>
            <a:chExt cx="9222376"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8" cy="3074125"/>
            </a:xfrm>
            <a:prstGeom prst="rect">
              <a:avLst/>
            </a:prstGeom>
          </p:spPr>
        </p:pic>
        <p:grpSp>
          <p:nvGrpSpPr>
            <p:cNvPr id="7" name="Group 6"/>
            <p:cNvGrpSpPr/>
            <p:nvPr/>
          </p:nvGrpSpPr>
          <p:grpSpPr>
            <a:xfrm>
              <a:off x="1484812" y="632098"/>
              <a:ext cx="9222376" cy="3074125"/>
              <a:chOff x="1084218" y="632098"/>
              <a:chExt cx="9222376"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8"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8" cy="3074125"/>
              </a:xfrm>
              <a:prstGeom prst="rect">
                <a:avLst/>
              </a:prstGeom>
            </p:spPr>
          </p:pic>
        </p:grpSp>
      </p:grpSp>
    </p:spTree>
    <p:extLst>
      <p:ext uri="{BB962C8B-B14F-4D97-AF65-F5344CB8AC3E}">
        <p14:creationId xmlns:p14="http://schemas.microsoft.com/office/powerpoint/2010/main" val="237614010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84812" y="354875"/>
            <a:ext cx="9222376" cy="6148250"/>
            <a:chOff x="1484812" y="632098"/>
            <a:chExt cx="9222376"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8" cy="3074125"/>
            </a:xfrm>
            <a:prstGeom prst="rect">
              <a:avLst/>
            </a:prstGeom>
          </p:spPr>
        </p:pic>
        <p:grpSp>
          <p:nvGrpSpPr>
            <p:cNvPr id="7" name="Group 6"/>
            <p:cNvGrpSpPr/>
            <p:nvPr/>
          </p:nvGrpSpPr>
          <p:grpSpPr>
            <a:xfrm>
              <a:off x="1484812" y="632098"/>
              <a:ext cx="9222376" cy="3074125"/>
              <a:chOff x="1084218" y="632098"/>
              <a:chExt cx="9222376"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7"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8" cy="3074125"/>
              </a:xfrm>
              <a:prstGeom prst="rect">
                <a:avLst/>
              </a:prstGeom>
            </p:spPr>
          </p:pic>
        </p:grpSp>
      </p:grpSp>
    </p:spTree>
    <p:extLst>
      <p:ext uri="{BB962C8B-B14F-4D97-AF65-F5344CB8AC3E}">
        <p14:creationId xmlns:p14="http://schemas.microsoft.com/office/powerpoint/2010/main" val="3688337034"/>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84812" y="354875"/>
            <a:ext cx="9222375" cy="6148250"/>
            <a:chOff x="1484812" y="632098"/>
            <a:chExt cx="9222375"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8" cy="3074125"/>
            </a:xfrm>
            <a:prstGeom prst="rect">
              <a:avLst/>
            </a:prstGeom>
          </p:spPr>
        </p:pic>
        <p:grpSp>
          <p:nvGrpSpPr>
            <p:cNvPr id="7" name="Group 6"/>
            <p:cNvGrpSpPr/>
            <p:nvPr/>
          </p:nvGrpSpPr>
          <p:grpSpPr>
            <a:xfrm>
              <a:off x="1484812" y="632098"/>
              <a:ext cx="9222375" cy="3074125"/>
              <a:chOff x="1084218" y="632098"/>
              <a:chExt cx="9222375"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7"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7" cy="3074125"/>
              </a:xfrm>
              <a:prstGeom prst="rect">
                <a:avLst/>
              </a:prstGeom>
            </p:spPr>
          </p:pic>
        </p:grpSp>
      </p:grpSp>
    </p:spTree>
    <p:extLst>
      <p:ext uri="{BB962C8B-B14F-4D97-AF65-F5344CB8AC3E}">
        <p14:creationId xmlns:p14="http://schemas.microsoft.com/office/powerpoint/2010/main" val="3946452585"/>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84812" y="354875"/>
            <a:ext cx="9222375" cy="6148250"/>
            <a:chOff x="1484812" y="632098"/>
            <a:chExt cx="9222375"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7" cy="3074125"/>
            </a:xfrm>
            <a:prstGeom prst="rect">
              <a:avLst/>
            </a:prstGeom>
          </p:spPr>
        </p:pic>
        <p:grpSp>
          <p:nvGrpSpPr>
            <p:cNvPr id="7" name="Group 6"/>
            <p:cNvGrpSpPr/>
            <p:nvPr/>
          </p:nvGrpSpPr>
          <p:grpSpPr>
            <a:xfrm>
              <a:off x="1484812" y="632098"/>
              <a:ext cx="9222375" cy="3074125"/>
              <a:chOff x="1084218" y="632098"/>
              <a:chExt cx="9222375"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7"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7" cy="3074125"/>
              </a:xfrm>
              <a:prstGeom prst="rect">
                <a:avLst/>
              </a:prstGeom>
            </p:spPr>
          </p:pic>
        </p:grpSp>
      </p:grpSp>
    </p:spTree>
    <p:extLst>
      <p:ext uri="{BB962C8B-B14F-4D97-AF65-F5344CB8AC3E}">
        <p14:creationId xmlns:p14="http://schemas.microsoft.com/office/powerpoint/2010/main" val="86041002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Group 11"/>
          <p:cNvGrpSpPr/>
          <p:nvPr/>
        </p:nvGrpSpPr>
        <p:grpSpPr>
          <a:xfrm>
            <a:off x="2667000" y="681137"/>
            <a:ext cx="6858000" cy="5495726"/>
            <a:chOff x="2667000" y="407234"/>
            <a:chExt cx="6858000" cy="5495726"/>
          </a:xfrm>
        </p:grpSpPr>
        <p:pic>
          <p:nvPicPr>
            <p:cNvPr id="6148" name="Picture 4" descr="What is the name of this meme template? : r/Whatisth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26259"/>
              <a:ext cx="6858000" cy="407670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027944" y="1095490"/>
              <a:ext cx="2590800" cy="459739"/>
              <a:chOff x="3027944" y="1095490"/>
              <a:chExt cx="2590800" cy="459739"/>
            </a:xfrm>
          </p:grpSpPr>
          <p:sp>
            <p:nvSpPr>
              <p:cNvPr id="4" name="5-Point Star 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 name="5-Point Star 6"/>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5-Point Star 7"/>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9" name="5-Point Star 8"/>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0" name="5-Point Star 9"/>
              <p:cNvSpPr/>
              <p:nvPr/>
            </p:nvSpPr>
            <p:spPr bwMode="gray">
              <a:xfrm>
                <a:off x="51615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1" name="TextBox 10"/>
            <p:cNvSpPr txBox="1"/>
            <p:nvPr/>
          </p:nvSpPr>
          <p:spPr bwMode="gray">
            <a:xfrm>
              <a:off x="297460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5.0 (19)</a:t>
              </a:r>
            </a:p>
          </p:txBody>
        </p:sp>
        <p:grpSp>
          <p:nvGrpSpPr>
            <p:cNvPr id="13" name="Group 12"/>
            <p:cNvGrpSpPr/>
            <p:nvPr/>
          </p:nvGrpSpPr>
          <p:grpSpPr>
            <a:xfrm>
              <a:off x="6502664" y="1095490"/>
              <a:ext cx="2590800" cy="459739"/>
              <a:chOff x="3027944" y="1095490"/>
              <a:chExt cx="2590800" cy="459739"/>
            </a:xfrm>
          </p:grpSpPr>
          <p:sp>
            <p:nvSpPr>
              <p:cNvPr id="14" name="5-Point Star 1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5" name="5-Point Star 14"/>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6" name="5-Point Star 15"/>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7" name="5-Point Star 16"/>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8" name="5-Point Star 17"/>
              <p:cNvSpPr/>
              <p:nvPr/>
            </p:nvSpPr>
            <p:spPr bwMode="gray">
              <a:xfrm>
                <a:off x="5161544" y="1095490"/>
                <a:ext cx="457200" cy="457200"/>
              </a:xfrm>
              <a:prstGeom prst="star5">
                <a:avLst/>
              </a:prstGeom>
              <a:gradFill flip="none" rotWithShape="1">
                <a:gsLst>
                  <a:gs pos="50000">
                    <a:srgbClr val="F6A900"/>
                  </a:gs>
                  <a:gs pos="51000">
                    <a:schemeClr val="bg1"/>
                  </a:gs>
                </a:gsLst>
                <a:lin ang="0" scaled="0"/>
                <a:tileRect/>
              </a:gra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9" name="TextBox 18"/>
            <p:cNvSpPr txBox="1"/>
            <p:nvPr/>
          </p:nvSpPr>
          <p:spPr bwMode="gray">
            <a:xfrm>
              <a:off x="644932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4.6 (2,280)</a:t>
              </a:r>
            </a:p>
          </p:txBody>
        </p:sp>
      </p:grpSp>
    </p:spTree>
    <p:extLst>
      <p:ext uri="{BB962C8B-B14F-4D97-AF65-F5344CB8AC3E}">
        <p14:creationId xmlns:p14="http://schemas.microsoft.com/office/powerpoint/2010/main" val="3923197025"/>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1056396" y="1853766"/>
            <a:ext cx="10079209" cy="3150469"/>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What are the drivers of patient satisfaction?</a:t>
            </a:r>
          </a:p>
          <a:p>
            <a:pPr algn="ctr"/>
            <a:endParaRPr lang="en-US" sz="4000" dirty="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What will our score be?</a:t>
            </a:r>
          </a:p>
          <a:p>
            <a:pPr algn="ctr"/>
            <a:endParaRPr lang="en-US" sz="4000" dirty="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How many responses are we expecting?</a:t>
            </a:r>
          </a:p>
        </p:txBody>
      </p:sp>
    </p:spTree>
    <p:extLst>
      <p:ext uri="{BB962C8B-B14F-4D97-AF65-F5344CB8AC3E}">
        <p14:creationId xmlns:p14="http://schemas.microsoft.com/office/powerpoint/2010/main" val="358718588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descr="Photographer Explains Viral Guy Looking Back Meme | Ti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3923" y="814282"/>
            <a:ext cx="7844154" cy="52294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bwMode="gray">
          <a:xfrm>
            <a:off x="2976880" y="4429760"/>
            <a:ext cx="2926080" cy="749812"/>
          </a:xfrm>
          <a:prstGeom prst="rect">
            <a:avLst/>
          </a:prstGeom>
          <a:noFill/>
        </p:spPr>
        <p:txBody>
          <a:bodyPr wrap="square" lIns="36000" tIns="36000" rIns="36000" bIns="36000" rtlCol="0">
            <a:spAutoFit/>
          </a:bodyPr>
          <a:lstStyle/>
          <a:p>
            <a:pPr marL="0" indent="0" algn="ctr">
              <a:buNone/>
            </a:pPr>
            <a:r>
              <a:rPr lang="en-US" sz="4400" dirty="0" err="1" smtClean="0">
                <a:ln>
                  <a:solidFill>
                    <a:schemeClr val="tx1"/>
                  </a:solidFill>
                </a:ln>
                <a:solidFill>
                  <a:schemeClr val="bg1"/>
                </a:solidFill>
                <a:latin typeface="Impact" panose="020B0806030902050204" pitchFamily="34" charset="0"/>
              </a:rPr>
              <a:t>XGBoost</a:t>
            </a:r>
            <a:endParaRPr lang="en-US" sz="4400" dirty="0" smtClean="0">
              <a:ln>
                <a:solidFill>
                  <a:schemeClr val="tx1"/>
                </a:solidFill>
              </a:ln>
              <a:solidFill>
                <a:schemeClr val="bg1"/>
              </a:solidFill>
              <a:latin typeface="Impact" panose="020B0806030902050204" pitchFamily="34" charset="0"/>
            </a:endParaRPr>
          </a:p>
        </p:txBody>
      </p:sp>
      <p:sp>
        <p:nvSpPr>
          <p:cNvPr id="11" name="TextBox 10"/>
          <p:cNvSpPr txBox="1"/>
          <p:nvPr/>
        </p:nvSpPr>
        <p:spPr bwMode="gray">
          <a:xfrm>
            <a:off x="7244080" y="3609842"/>
            <a:ext cx="2926080" cy="749812"/>
          </a:xfrm>
          <a:prstGeom prst="rect">
            <a:avLst/>
          </a:prstGeom>
          <a:noFill/>
        </p:spPr>
        <p:txBody>
          <a:bodyPr wrap="square" lIns="36000" tIns="36000" rIns="36000" bIns="36000" rtlCol="0">
            <a:spAutoFit/>
          </a:bodyPr>
          <a:lstStyle/>
          <a:p>
            <a:pPr marL="0" indent="0" algn="ctr">
              <a:buNone/>
            </a:pPr>
            <a:r>
              <a:rPr lang="en-US" sz="4400" dirty="0">
                <a:ln>
                  <a:solidFill>
                    <a:schemeClr val="tx1"/>
                  </a:solidFill>
                </a:ln>
                <a:solidFill>
                  <a:schemeClr val="bg1"/>
                </a:solidFill>
                <a:latin typeface="Impact" panose="020B0806030902050204" pitchFamily="34" charset="0"/>
              </a:rPr>
              <a:t>l</a:t>
            </a:r>
            <a:r>
              <a:rPr lang="en-US" sz="4400" dirty="0" smtClean="0">
                <a:ln>
                  <a:solidFill>
                    <a:schemeClr val="tx1"/>
                  </a:solidFill>
                </a:ln>
                <a:solidFill>
                  <a:schemeClr val="bg1"/>
                </a:solidFill>
                <a:latin typeface="Impact" panose="020B0806030902050204" pitchFamily="34" charset="0"/>
              </a:rPr>
              <a:t>m()</a:t>
            </a:r>
          </a:p>
        </p:txBody>
      </p:sp>
      <p:sp>
        <p:nvSpPr>
          <p:cNvPr id="12" name="TextBox 11"/>
          <p:cNvSpPr txBox="1"/>
          <p:nvPr/>
        </p:nvSpPr>
        <p:spPr bwMode="gray">
          <a:xfrm>
            <a:off x="5781040" y="4207254"/>
            <a:ext cx="2926080" cy="749812"/>
          </a:xfrm>
          <a:prstGeom prst="rect">
            <a:avLst/>
          </a:prstGeom>
          <a:noFill/>
        </p:spPr>
        <p:txBody>
          <a:bodyPr wrap="square" lIns="36000" tIns="36000" rIns="36000" bIns="36000" rtlCol="0">
            <a:spAutoFit/>
          </a:bodyPr>
          <a:lstStyle/>
          <a:p>
            <a:pPr marL="0" indent="0" algn="ctr">
              <a:buNone/>
            </a:pPr>
            <a:r>
              <a:rPr lang="en-US" sz="4400" dirty="0" smtClean="0">
                <a:ln>
                  <a:solidFill>
                    <a:schemeClr val="tx1"/>
                  </a:solidFill>
                </a:ln>
                <a:solidFill>
                  <a:schemeClr val="bg1"/>
                </a:solidFill>
                <a:latin typeface="Impact" panose="020B0806030902050204" pitchFamily="34" charset="0"/>
              </a:rPr>
              <a:t>me</a:t>
            </a:r>
          </a:p>
        </p:txBody>
      </p:sp>
    </p:spTree>
    <p:extLst>
      <p:ext uri="{BB962C8B-B14F-4D97-AF65-F5344CB8AC3E}">
        <p14:creationId xmlns:p14="http://schemas.microsoft.com/office/powerpoint/2010/main" val="4144462141"/>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223520" y="1143000"/>
            <a:ext cx="11866880" cy="4572000"/>
            <a:chOff x="223520" y="1143000"/>
            <a:chExt cx="11866880" cy="4572000"/>
          </a:xfrm>
        </p:grpSpPr>
        <p:sp>
          <p:nvSpPr>
            <p:cNvPr id="26" name="Oval 25"/>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7" name="Oval 26"/>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8" name="Oval 27"/>
            <p:cNvSpPr/>
            <p:nvPr/>
          </p:nvSpPr>
          <p:spPr bwMode="gray">
            <a:xfrm>
              <a:off x="3810000" y="1143000"/>
              <a:ext cx="4572000" cy="4572000"/>
            </a:xfrm>
            <a:prstGeom prst="ellipse">
              <a:avLst/>
            </a:prstGeom>
            <a:solidFill>
              <a:srgbClr val="F08843">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29" name="Group 28"/>
            <p:cNvGrpSpPr/>
            <p:nvPr/>
          </p:nvGrpSpPr>
          <p:grpSpPr>
            <a:xfrm>
              <a:off x="1459832" y="2700255"/>
              <a:ext cx="2099377" cy="2112033"/>
              <a:chOff x="1780672" y="3847770"/>
              <a:chExt cx="1780674" cy="1491027"/>
            </a:xfrm>
          </p:grpSpPr>
          <p:cxnSp>
            <p:nvCxnSpPr>
              <p:cNvPr id="39" name="Straight Connector 38"/>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935889" y="2714871"/>
              <a:ext cx="2316480" cy="2082800"/>
              <a:chOff x="8325852" y="3530118"/>
              <a:chExt cx="1780674" cy="1242065"/>
            </a:xfrm>
          </p:grpSpPr>
          <p:sp>
            <p:nvSpPr>
              <p:cNvPr id="36" name="Freeform 35"/>
              <p:cNvSpPr/>
              <p:nvPr/>
            </p:nvSpPr>
            <p:spPr bwMode="gray">
              <a:xfrm>
                <a:off x="8325852" y="3811340"/>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bwMode="gray">
              <a:xfrm>
                <a:off x="8325852" y="4092562"/>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bwMode="gray">
              <a:xfrm>
                <a:off x="8325852" y="3530118"/>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33" name="TextBox 32"/>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
          <p:nvSpPr>
            <p:cNvPr id="34" name="TextBox 33"/>
            <p:cNvSpPr txBox="1"/>
            <p:nvPr/>
          </p:nvSpPr>
          <p:spPr bwMode="gray">
            <a:xfrm>
              <a:off x="4740442" y="1657343"/>
              <a:ext cx="2707373" cy="688256"/>
            </a:xfrm>
            <a:prstGeom prst="rect">
              <a:avLst/>
            </a:prstGeom>
            <a:noFill/>
          </p:spPr>
          <p:txBody>
            <a:bodyPr wrap="square" lIns="36000" tIns="36000" rIns="36000" bIns="36000" rtlCol="0">
              <a:spAutoFit/>
            </a:bodyPr>
            <a:lstStyle/>
            <a:p>
              <a:pPr marL="0" indent="0" algn="ctr">
                <a:buNone/>
              </a:pPr>
              <a:r>
                <a:rPr lang="en-US" sz="4000" b="1" dirty="0" smtClean="0">
                  <a:solidFill>
                    <a:schemeClr val="bg1"/>
                  </a:solidFill>
                  <a:latin typeface="Source Sans Pro Light" panose="020B0403030403020204" pitchFamily="34" charset="0"/>
                  <a:cs typeface="Leelawadee UI Semilight" panose="020B0402040204020203" pitchFamily="34" charset="-34"/>
                </a:rPr>
                <a:t>{</a:t>
              </a:r>
              <a:r>
                <a:rPr lang="en-US" sz="4000" b="1" dirty="0" err="1" smtClean="0">
                  <a:solidFill>
                    <a:schemeClr val="bg1"/>
                  </a:solidFill>
                  <a:latin typeface="Source Sans Pro Light" panose="020B0403030403020204" pitchFamily="34" charset="0"/>
                  <a:cs typeface="Leelawadee UI Semilight" panose="020B0402040204020203" pitchFamily="34" charset="-34"/>
                </a:rPr>
                <a:t>workboots</a:t>
              </a:r>
              <a:r>
                <a:rPr lang="en-US" sz="4000" b="1" dirty="0" smtClean="0">
                  <a:solidFill>
                    <a:schemeClr val="bg1"/>
                  </a:solidFill>
                  <a:latin typeface="Source Sans Pro Light" panose="020B0403030403020204" pitchFamily="34" charset="0"/>
                  <a:cs typeface="Leelawadee UI Semilight" panose="020B0402040204020203" pitchFamily="34" charset="-34"/>
                </a:rPr>
                <a:t>}</a:t>
              </a:r>
            </a:p>
          </p:txBody>
        </p:sp>
        <p:sp>
          <p:nvSpPr>
            <p:cNvPr id="35" name="TextBox 34"/>
            <p:cNvSpPr txBox="1"/>
            <p:nvPr/>
          </p:nvSpPr>
          <p:spPr bwMode="gray">
            <a:xfrm>
              <a:off x="4569460" y="2336203"/>
              <a:ext cx="3053080" cy="380480"/>
            </a:xfrm>
            <a:prstGeom prst="rect">
              <a:avLst/>
            </a:prstGeom>
            <a:noFill/>
          </p:spPr>
          <p:txBody>
            <a:bodyPr wrap="square" lIns="36000" tIns="36000" rIns="36000" bIns="36000" rtlCol="0">
              <a:spAutoFit/>
            </a:bodyPr>
            <a:lstStyle/>
            <a:p>
              <a:pPr marL="0" indent="0" algn="ctr">
                <a:buNone/>
              </a:pPr>
              <a:r>
                <a:rPr lang="en-US" sz="2000" b="1" dirty="0" smtClean="0">
                  <a:solidFill>
                    <a:schemeClr val="bg1"/>
                  </a:solidFill>
                  <a:latin typeface="Source Sans Pro Light" panose="020B0403030403020204" pitchFamily="34" charset="0"/>
                  <a:cs typeface="Leelawadee UI Semilight" panose="020B0402040204020203" pitchFamily="34" charset="-34"/>
                </a:rPr>
                <a:t>via bootstrap resampling</a:t>
              </a:r>
            </a:p>
          </p:txBody>
        </p:sp>
      </p:grpSp>
    </p:spTree>
    <p:extLst>
      <p:ext uri="{BB962C8B-B14F-4D97-AF65-F5344CB8AC3E}">
        <p14:creationId xmlns:p14="http://schemas.microsoft.com/office/powerpoint/2010/main" val="81371262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Tree>
    <p:extLst>
      <p:ext uri="{BB962C8B-B14F-4D97-AF65-F5344CB8AC3E}">
        <p14:creationId xmlns:p14="http://schemas.microsoft.com/office/powerpoint/2010/main" val="16647492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Package Overview</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07813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9F9FC"/>
        </a:solidFill>
        <a:effectLst/>
      </p:bgPr>
    </p:bg>
    <p:spTree>
      <p:nvGrpSpPr>
        <p:cNvPr id="1" name=""/>
        <p:cNvGrpSpPr/>
        <p:nvPr/>
      </p:nvGrpSpPr>
      <p:grpSpPr>
        <a:xfrm>
          <a:off x="0" y="0"/>
          <a:ext cx="0" cy="0"/>
          <a:chOff x="0" y="0"/>
          <a:chExt cx="0" cy="0"/>
        </a:xfrm>
      </p:grpSpPr>
      <p:sp>
        <p:nvSpPr>
          <p:cNvPr id="3" name="TextBox 2"/>
          <p:cNvSpPr txBox="1"/>
          <p:nvPr/>
        </p:nvSpPr>
        <p:spPr bwMode="gray">
          <a:xfrm>
            <a:off x="540893" y="487680"/>
            <a:ext cx="8485365"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h</a:t>
            </a:r>
            <a:r>
              <a:rPr lang="en-US" sz="6000" b="1" dirty="0" smtClean="0">
                <a:solidFill>
                  <a:srgbClr val="F08843"/>
                </a:solidFill>
                <a:latin typeface="Leelawadee UI Semilight" panose="020B0402040204020203" pitchFamily="34" charset="-34"/>
                <a:cs typeface="Leelawadee UI Semilight" panose="020B0402040204020203" pitchFamily="34" charset="-34"/>
              </a:rPr>
              <a:t>ow this works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1026" name="Picture 2" descr="Hiking Boot on Skype Emoticons 1.2"/>
          <p:cNvPicPr>
            <a:picLocks noChangeAspect="1" noChangeArrowheads="1"/>
          </p:cNvPicPr>
          <p:nvPr/>
        </p:nvPicPr>
        <p:blipFill rotWithShape="1">
          <a:blip r:embed="rId3">
            <a:extLst>
              <a:ext uri="{28A0092B-C50C-407E-A947-70E740481C1C}">
                <a14:useLocalDpi xmlns:a14="http://schemas.microsoft.com/office/drawing/2010/main" val="0"/>
              </a:ext>
            </a:extLst>
          </a:blip>
          <a:srcRect t="31415"/>
          <a:stretch/>
        </p:blipFill>
        <p:spPr bwMode="auto">
          <a:xfrm>
            <a:off x="7798525" y="2306497"/>
            <a:ext cx="3997058" cy="27413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bwMode="gray">
          <a:xfrm>
            <a:off x="540893" y="5047893"/>
            <a:ext cx="5227564" cy="503590"/>
          </a:xfrm>
          <a:prstGeom prst="rect">
            <a:avLst/>
          </a:prstGeom>
          <a:noFill/>
        </p:spPr>
        <p:txBody>
          <a:bodyPr wrap="square" lIns="36000" tIns="36000" rIns="36000" bIns="36000" rtlCol="0">
            <a:spAutoFit/>
          </a:bodyPr>
          <a:lstStyle/>
          <a:p>
            <a:r>
              <a:rPr lang="en-US" sz="2800" dirty="0" smtClean="0">
                <a:latin typeface="Source Sans Pro Light" panose="020B0403030403020204" pitchFamily="34" charset="0"/>
                <a:cs typeface="Leelawadee UI Semilight" panose="020B0402040204020203" pitchFamily="34" charset="-34"/>
                <a:hlinkClick r:id="rId4"/>
              </a:rPr>
              <a:t>more </a:t>
            </a:r>
            <a:r>
              <a:rPr lang="en-US" sz="2800" dirty="0" err="1" smtClean="0">
                <a:latin typeface="Source Sans Pro Light" panose="020B0403030403020204" pitchFamily="34" charset="0"/>
                <a:cs typeface="Leelawadee UI Semilight" panose="020B0402040204020203" pitchFamily="34" charset="-34"/>
                <a:hlinkClick r:id="rId4"/>
              </a:rPr>
              <a:t>mathy</a:t>
            </a:r>
            <a:r>
              <a:rPr lang="en-US" sz="2800" dirty="0" smtClean="0">
                <a:latin typeface="Source Sans Pro Light" panose="020B0403030403020204" pitchFamily="34" charset="0"/>
                <a:cs typeface="Leelawadee UI Semilight" panose="020B0402040204020203" pitchFamily="34" charset="-34"/>
                <a:hlinkClick r:id="rId4"/>
              </a:rPr>
              <a:t> details</a:t>
            </a:r>
            <a:endParaRPr lang="en-US" sz="2800" dirty="0" smtClean="0">
              <a:latin typeface="Source Sans Pro Light" panose="020B0403030403020204" pitchFamily="34" charset="0"/>
              <a:cs typeface="Leelawadee UI Semilight" panose="020B0402040204020203" pitchFamily="34" charset="-34"/>
            </a:endParaRPr>
          </a:p>
        </p:txBody>
      </p:sp>
      <p:sp>
        <p:nvSpPr>
          <p:cNvPr id="6" name="TextBox 5"/>
          <p:cNvSpPr txBox="1"/>
          <p:nvPr/>
        </p:nvSpPr>
        <p:spPr bwMode="gray">
          <a:xfrm>
            <a:off x="540894" y="1869440"/>
            <a:ext cx="6852682" cy="2534916"/>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Generate resamples</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Fit many models to resamples</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Predict on new data</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Summarize prediction range</a:t>
            </a:r>
            <a:endParaRPr lang="en-US" sz="4000" dirty="0" smtClean="0">
              <a:latin typeface="Source Sans Pro Light" panose="020B0403030403020204" pitchFamily="34" charset="0"/>
              <a:cs typeface="Leelawadee UI Semilight" panose="020B0402040204020203" pitchFamily="34" charset="-34"/>
            </a:endParaRPr>
          </a:p>
        </p:txBody>
      </p:sp>
    </p:spTree>
    <p:extLst>
      <p:ext uri="{BB962C8B-B14F-4D97-AF65-F5344CB8AC3E}">
        <p14:creationId xmlns:p14="http://schemas.microsoft.com/office/powerpoint/2010/main" val="4014000284"/>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gray">
          <a:xfrm>
            <a:off x="540893" y="487680"/>
            <a:ext cx="8485365"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h</a:t>
            </a:r>
            <a:r>
              <a:rPr lang="en-US" sz="6000" b="1" dirty="0" smtClean="0">
                <a:solidFill>
                  <a:srgbClr val="F08843"/>
                </a:solidFill>
                <a:latin typeface="Leelawadee UI Semilight" panose="020B0402040204020203" pitchFamily="34" charset="-34"/>
                <a:cs typeface="Leelawadee UI Semilight" panose="020B0402040204020203" pitchFamily="34" charset="-34"/>
              </a:rPr>
              <a:t>ow this works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3" y="5047893"/>
            <a:ext cx="5227564" cy="503590"/>
          </a:xfrm>
          <a:prstGeom prst="rect">
            <a:avLst/>
          </a:prstGeom>
          <a:noFill/>
        </p:spPr>
        <p:txBody>
          <a:bodyPr wrap="square" lIns="36000" tIns="36000" rIns="36000" bIns="36000" rtlCol="0">
            <a:spAutoFit/>
          </a:bodyPr>
          <a:lstStyle/>
          <a:p>
            <a:r>
              <a:rPr lang="en-US" sz="2800" dirty="0" smtClean="0">
                <a:latin typeface="Source Sans Pro Light" panose="020B0403030403020204" pitchFamily="34" charset="0"/>
                <a:cs typeface="Leelawadee UI Semilight" panose="020B0402040204020203" pitchFamily="34" charset="-34"/>
                <a:hlinkClick r:id="rId3"/>
              </a:rPr>
              <a:t>more </a:t>
            </a:r>
            <a:r>
              <a:rPr lang="en-US" sz="2800" dirty="0" err="1" smtClean="0">
                <a:latin typeface="Source Sans Pro Light" panose="020B0403030403020204" pitchFamily="34" charset="0"/>
                <a:cs typeface="Leelawadee UI Semilight" panose="020B0402040204020203" pitchFamily="34" charset="-34"/>
                <a:hlinkClick r:id="rId3"/>
              </a:rPr>
              <a:t>mathy</a:t>
            </a:r>
            <a:r>
              <a:rPr lang="en-US" sz="2800" dirty="0" smtClean="0">
                <a:latin typeface="Source Sans Pro Light" panose="020B0403030403020204" pitchFamily="34" charset="0"/>
                <a:cs typeface="Leelawadee UI Semilight" panose="020B0402040204020203" pitchFamily="34" charset="-34"/>
                <a:hlinkClick r:id="rId3"/>
              </a:rPr>
              <a:t> details</a:t>
            </a:r>
            <a:endParaRPr lang="en-US" sz="2800" dirty="0" smtClean="0">
              <a:latin typeface="Source Sans Pro Light" panose="020B0403030403020204" pitchFamily="34" charset="0"/>
              <a:cs typeface="Leelawadee UI Semilight" panose="020B0402040204020203" pitchFamily="34" charset="-34"/>
            </a:endParaRPr>
          </a:p>
        </p:txBody>
      </p:sp>
      <p:sp>
        <p:nvSpPr>
          <p:cNvPr id="6" name="TextBox 5"/>
          <p:cNvSpPr txBox="1"/>
          <p:nvPr/>
        </p:nvSpPr>
        <p:spPr bwMode="gray">
          <a:xfrm>
            <a:off x="540894" y="1869440"/>
            <a:ext cx="6852682" cy="2534916"/>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Generate resamples</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Fit many models to resamples</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Predict on new data</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Summarize prediction range</a:t>
            </a:r>
            <a:endParaRPr lang="en-US" sz="4000" dirty="0" smtClean="0">
              <a:latin typeface="Source Sans Pro Light" panose="020B0403030403020204" pitchFamily="34" charset="0"/>
              <a:cs typeface="Leelawadee UI Semilight" panose="020B0402040204020203" pitchFamily="34" charset="-34"/>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743" y="1356135"/>
            <a:ext cx="4032457" cy="3943553"/>
          </a:xfrm>
          <a:prstGeom prst="rect">
            <a:avLst/>
          </a:prstGeom>
        </p:spPr>
      </p:pic>
    </p:spTree>
    <p:extLst>
      <p:ext uri="{BB962C8B-B14F-4D97-AF65-F5344CB8AC3E}">
        <p14:creationId xmlns:p14="http://schemas.microsoft.com/office/powerpoint/2010/main" val="307494045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bwMode="gray">
          <a:xfrm>
            <a:off x="540893" y="487680"/>
            <a:ext cx="8485365"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model building timeline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grpSp>
        <p:nvGrpSpPr>
          <p:cNvPr id="73" name="Group 72"/>
          <p:cNvGrpSpPr/>
          <p:nvPr/>
        </p:nvGrpSpPr>
        <p:grpSpPr>
          <a:xfrm>
            <a:off x="1093694" y="2337869"/>
            <a:ext cx="10004612" cy="1352390"/>
            <a:chOff x="1093694" y="2752805"/>
            <a:chExt cx="10004612" cy="1352390"/>
          </a:xfrm>
        </p:grpSpPr>
        <p:sp>
          <p:nvSpPr>
            <p:cNvPr id="2" name="Rectangle 1"/>
            <p:cNvSpPr/>
            <p:nvPr/>
          </p:nvSpPr>
          <p:spPr bwMode="gray">
            <a:xfrm>
              <a:off x="1093694" y="2752805"/>
              <a:ext cx="10004612" cy="1352390"/>
            </a:xfrm>
            <a:prstGeom prst="rect">
              <a:avLst/>
            </a:prstGeom>
            <a:solidFill>
              <a:schemeClr val="accent5">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5" name="Rectangle 4"/>
            <p:cNvSpPr/>
            <p:nvPr/>
          </p:nvSpPr>
          <p:spPr bwMode="gray">
            <a:xfrm>
              <a:off x="2583114" y="2752805"/>
              <a:ext cx="751755" cy="1352390"/>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Rectangle 7"/>
            <p:cNvSpPr/>
            <p:nvPr/>
          </p:nvSpPr>
          <p:spPr bwMode="gray">
            <a:xfrm>
              <a:off x="3334869" y="2752805"/>
              <a:ext cx="3073637" cy="1352390"/>
            </a:xfrm>
            <a:prstGeom prst="rect">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9" name="Rectangle 8"/>
            <p:cNvSpPr/>
            <p:nvPr/>
          </p:nvSpPr>
          <p:spPr bwMode="gray">
            <a:xfrm>
              <a:off x="3334870"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0" name="Rectangle 9"/>
            <p:cNvSpPr/>
            <p:nvPr/>
          </p:nvSpPr>
          <p:spPr bwMode="gray">
            <a:xfrm>
              <a:off x="3826654"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6" name="Rectangle 15"/>
            <p:cNvSpPr/>
            <p:nvPr/>
          </p:nvSpPr>
          <p:spPr bwMode="gray">
            <a:xfrm>
              <a:off x="3580762"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7" name="Rectangle 16"/>
            <p:cNvSpPr/>
            <p:nvPr/>
          </p:nvSpPr>
          <p:spPr bwMode="gray">
            <a:xfrm>
              <a:off x="4072546"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8" name="Rectangle 17"/>
            <p:cNvSpPr/>
            <p:nvPr/>
          </p:nvSpPr>
          <p:spPr bwMode="gray">
            <a:xfrm>
              <a:off x="4810222"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9" name="Rectangle 18"/>
            <p:cNvSpPr/>
            <p:nvPr/>
          </p:nvSpPr>
          <p:spPr bwMode="gray">
            <a:xfrm>
              <a:off x="4318438"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0" name="Rectangle 19"/>
            <p:cNvSpPr/>
            <p:nvPr/>
          </p:nvSpPr>
          <p:spPr bwMode="gray">
            <a:xfrm>
              <a:off x="4564330"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1" name="Rectangle 20"/>
            <p:cNvSpPr/>
            <p:nvPr/>
          </p:nvSpPr>
          <p:spPr bwMode="gray">
            <a:xfrm>
              <a:off x="6039672"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2" name="Rectangle 21"/>
            <p:cNvSpPr/>
            <p:nvPr/>
          </p:nvSpPr>
          <p:spPr bwMode="gray">
            <a:xfrm>
              <a:off x="5056114"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3" name="Rectangle 22"/>
            <p:cNvSpPr/>
            <p:nvPr/>
          </p:nvSpPr>
          <p:spPr bwMode="gray">
            <a:xfrm>
              <a:off x="5547896"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4" name="Rectangle 23"/>
            <p:cNvSpPr/>
            <p:nvPr/>
          </p:nvSpPr>
          <p:spPr bwMode="gray">
            <a:xfrm>
              <a:off x="5302006"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5" name="Rectangle 24"/>
            <p:cNvSpPr/>
            <p:nvPr/>
          </p:nvSpPr>
          <p:spPr bwMode="gray">
            <a:xfrm>
              <a:off x="5793784"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1" name="Rectangle 30"/>
            <p:cNvSpPr/>
            <p:nvPr/>
          </p:nvSpPr>
          <p:spPr bwMode="gray">
            <a:xfrm>
              <a:off x="6285560"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2" name="Rectangle 31"/>
            <p:cNvSpPr/>
            <p:nvPr/>
          </p:nvSpPr>
          <p:spPr bwMode="gray">
            <a:xfrm>
              <a:off x="6408528" y="2752805"/>
              <a:ext cx="391278" cy="1352390"/>
            </a:xfrm>
            <a:prstGeom prst="rect">
              <a:avLst/>
            </a:prstGeom>
            <a:solidFill>
              <a:schemeClr val="accent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3" name="Rectangle 32"/>
            <p:cNvSpPr/>
            <p:nvPr/>
          </p:nvSpPr>
          <p:spPr bwMode="gray">
            <a:xfrm>
              <a:off x="7430620" y="2752805"/>
              <a:ext cx="481417" cy="1352390"/>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4" name="Rectangle 33"/>
            <p:cNvSpPr/>
            <p:nvPr/>
          </p:nvSpPr>
          <p:spPr bwMode="gray">
            <a:xfrm>
              <a:off x="10363289" y="2752805"/>
              <a:ext cx="735017" cy="1352390"/>
            </a:xfrm>
            <a:prstGeom prst="rect">
              <a:avLst/>
            </a:prstGeom>
            <a:solidFill>
              <a:srgbClr val="F0884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5" name="Rectangle 34"/>
            <p:cNvSpPr/>
            <p:nvPr/>
          </p:nvSpPr>
          <p:spPr bwMode="gray">
            <a:xfrm>
              <a:off x="7919746" y="2752805"/>
              <a:ext cx="1961922" cy="1352390"/>
            </a:xfrm>
            <a:prstGeom prst="rect">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6" name="Rectangle 35"/>
            <p:cNvSpPr/>
            <p:nvPr/>
          </p:nvSpPr>
          <p:spPr bwMode="gray">
            <a:xfrm>
              <a:off x="7919745"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7" name="Rectangle 36"/>
            <p:cNvSpPr/>
            <p:nvPr/>
          </p:nvSpPr>
          <p:spPr bwMode="gray">
            <a:xfrm>
              <a:off x="8411529"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8" name="Rectangle 37"/>
            <p:cNvSpPr/>
            <p:nvPr/>
          </p:nvSpPr>
          <p:spPr bwMode="gray">
            <a:xfrm>
              <a:off x="8165637"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9" name="Rectangle 38"/>
            <p:cNvSpPr/>
            <p:nvPr/>
          </p:nvSpPr>
          <p:spPr bwMode="gray">
            <a:xfrm>
              <a:off x="8657421"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40" name="Rectangle 39"/>
            <p:cNvSpPr/>
            <p:nvPr/>
          </p:nvSpPr>
          <p:spPr bwMode="gray">
            <a:xfrm>
              <a:off x="9395097"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41" name="Rectangle 40"/>
            <p:cNvSpPr/>
            <p:nvPr/>
          </p:nvSpPr>
          <p:spPr bwMode="gray">
            <a:xfrm>
              <a:off x="8903313"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42" name="Rectangle 41"/>
            <p:cNvSpPr/>
            <p:nvPr/>
          </p:nvSpPr>
          <p:spPr bwMode="gray">
            <a:xfrm>
              <a:off x="9149205"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43" name="Rectangle 42"/>
            <p:cNvSpPr/>
            <p:nvPr/>
          </p:nvSpPr>
          <p:spPr bwMode="gray">
            <a:xfrm>
              <a:off x="9640989"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51" name="Rectangle 50"/>
            <p:cNvSpPr/>
            <p:nvPr/>
          </p:nvSpPr>
          <p:spPr bwMode="gray">
            <a:xfrm>
              <a:off x="9886894" y="2752805"/>
              <a:ext cx="476395" cy="1352390"/>
            </a:xfrm>
            <a:prstGeom prst="rect">
              <a:avLst/>
            </a:prstGeom>
            <a:solidFill>
              <a:schemeClr val="accent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53" name="Rectangle 52"/>
            <p:cNvSpPr/>
            <p:nvPr/>
          </p:nvSpPr>
          <p:spPr bwMode="gray">
            <a:xfrm>
              <a:off x="6799807" y="2752805"/>
              <a:ext cx="630813" cy="1352390"/>
            </a:xfrm>
            <a:prstGeom prst="rect">
              <a:avLst/>
            </a:prstGeom>
            <a:solidFill>
              <a:schemeClr val="accent5">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grpSp>
        <p:nvGrpSpPr>
          <p:cNvPr id="4" name="Group 3"/>
          <p:cNvGrpSpPr/>
          <p:nvPr/>
        </p:nvGrpSpPr>
        <p:grpSpPr>
          <a:xfrm>
            <a:off x="2501108" y="4538030"/>
            <a:ext cx="7189785" cy="1672513"/>
            <a:chOff x="1093694" y="4439496"/>
            <a:chExt cx="7189785" cy="1672513"/>
          </a:xfrm>
        </p:grpSpPr>
        <p:sp>
          <p:nvSpPr>
            <p:cNvPr id="54" name="Rectangle 53"/>
            <p:cNvSpPr/>
            <p:nvPr/>
          </p:nvSpPr>
          <p:spPr bwMode="gray">
            <a:xfrm>
              <a:off x="1093694" y="5428770"/>
              <a:ext cx="685800" cy="683239"/>
            </a:xfrm>
            <a:prstGeom prst="rect">
              <a:avLst/>
            </a:prstGeom>
            <a:solidFill>
              <a:srgbClr val="11CD5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1" name="TextBox 60"/>
            <p:cNvSpPr txBox="1"/>
            <p:nvPr/>
          </p:nvSpPr>
          <p:spPr bwMode="gray">
            <a:xfrm>
              <a:off x="1951745" y="5457037"/>
              <a:ext cx="1751963"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Feature Engineering</a:t>
              </a:r>
            </a:p>
          </p:txBody>
        </p:sp>
        <p:sp>
          <p:nvSpPr>
            <p:cNvPr id="63" name="Rectangle 62"/>
            <p:cNvSpPr/>
            <p:nvPr/>
          </p:nvSpPr>
          <p:spPr bwMode="gray">
            <a:xfrm>
              <a:off x="1093694" y="4439496"/>
              <a:ext cx="685800" cy="683239"/>
            </a:xfrm>
            <a:prstGeom prst="rect">
              <a:avLst/>
            </a:prstGeom>
            <a:solidFill>
              <a:schemeClr val="accent5">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4" name="TextBox 63"/>
            <p:cNvSpPr txBox="1"/>
            <p:nvPr/>
          </p:nvSpPr>
          <p:spPr bwMode="gray">
            <a:xfrm>
              <a:off x="1951745"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EDA</a:t>
              </a:r>
            </a:p>
          </p:txBody>
        </p:sp>
        <p:sp>
          <p:nvSpPr>
            <p:cNvPr id="65" name="Rectangle 64"/>
            <p:cNvSpPr/>
            <p:nvPr/>
          </p:nvSpPr>
          <p:spPr bwMode="gray">
            <a:xfrm>
              <a:off x="3337441" y="5428770"/>
              <a:ext cx="685800" cy="683239"/>
            </a:xfrm>
            <a:prstGeom prst="rect">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6" name="TextBox 65"/>
            <p:cNvSpPr txBox="1"/>
            <p:nvPr/>
          </p:nvSpPr>
          <p:spPr bwMode="gray">
            <a:xfrm>
              <a:off x="4195492" y="5595536"/>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Tuning</a:t>
              </a:r>
            </a:p>
          </p:txBody>
        </p:sp>
        <p:sp>
          <p:nvSpPr>
            <p:cNvPr id="67" name="Rectangle 66"/>
            <p:cNvSpPr/>
            <p:nvPr/>
          </p:nvSpPr>
          <p:spPr bwMode="gray">
            <a:xfrm>
              <a:off x="3337441" y="4439496"/>
              <a:ext cx="685800" cy="683239"/>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8" name="TextBox 67"/>
            <p:cNvSpPr txBox="1"/>
            <p:nvPr/>
          </p:nvSpPr>
          <p:spPr bwMode="gray">
            <a:xfrm>
              <a:off x="4195492"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Fit</a:t>
              </a:r>
            </a:p>
          </p:txBody>
        </p:sp>
        <p:sp>
          <p:nvSpPr>
            <p:cNvPr id="69" name="Rectangle 68"/>
            <p:cNvSpPr/>
            <p:nvPr/>
          </p:nvSpPr>
          <p:spPr bwMode="gray">
            <a:xfrm>
              <a:off x="5673465" y="5428770"/>
              <a:ext cx="685800" cy="683239"/>
            </a:xfrm>
            <a:prstGeom prst="rect">
              <a:avLst/>
            </a:prstGeom>
            <a:solidFill>
              <a:srgbClr val="F0884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0" name="TextBox 69"/>
            <p:cNvSpPr txBox="1"/>
            <p:nvPr/>
          </p:nvSpPr>
          <p:spPr bwMode="gray">
            <a:xfrm>
              <a:off x="6531516" y="5457037"/>
              <a:ext cx="1751963"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Finalization</a:t>
              </a:r>
            </a:p>
          </p:txBody>
        </p:sp>
        <p:sp>
          <p:nvSpPr>
            <p:cNvPr id="71" name="Rectangle 70"/>
            <p:cNvSpPr/>
            <p:nvPr/>
          </p:nvSpPr>
          <p:spPr bwMode="gray">
            <a:xfrm>
              <a:off x="5673465" y="4439496"/>
              <a:ext cx="685800" cy="683239"/>
            </a:xfrm>
            <a:prstGeom prst="rect">
              <a:avLst/>
            </a:prstGeom>
            <a:solidFill>
              <a:schemeClr val="accent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2" name="TextBox 71"/>
            <p:cNvSpPr txBox="1"/>
            <p:nvPr/>
          </p:nvSpPr>
          <p:spPr bwMode="gray">
            <a:xfrm>
              <a:off x="6531516"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Evaluation</a:t>
              </a:r>
            </a:p>
          </p:txBody>
        </p:sp>
      </p:grpSp>
    </p:spTree>
    <p:extLst>
      <p:ext uri="{BB962C8B-B14F-4D97-AF65-F5344CB8AC3E}">
        <p14:creationId xmlns:p14="http://schemas.microsoft.com/office/powerpoint/2010/main" val="292680207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bwMode="gray">
          <a:xfrm>
            <a:off x="540893" y="487680"/>
            <a:ext cx="8485365"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model building timeline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2" name="Rectangle 1"/>
          <p:cNvSpPr/>
          <p:nvPr/>
        </p:nvSpPr>
        <p:spPr bwMode="gray">
          <a:xfrm>
            <a:off x="1093694" y="2337869"/>
            <a:ext cx="10004612" cy="135239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4" name="Rectangle 33"/>
          <p:cNvSpPr/>
          <p:nvPr/>
        </p:nvSpPr>
        <p:spPr bwMode="gray">
          <a:xfrm>
            <a:off x="10363289" y="2337869"/>
            <a:ext cx="735017" cy="1352390"/>
          </a:xfrm>
          <a:prstGeom prst="rect">
            <a:avLst/>
          </a:prstGeom>
          <a:solidFill>
            <a:srgbClr val="F0884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4" name="Group 3"/>
          <p:cNvGrpSpPr/>
          <p:nvPr/>
        </p:nvGrpSpPr>
        <p:grpSpPr>
          <a:xfrm>
            <a:off x="2501108" y="4538030"/>
            <a:ext cx="7189785" cy="1672513"/>
            <a:chOff x="1093694" y="4439496"/>
            <a:chExt cx="7189785" cy="1672513"/>
          </a:xfrm>
        </p:grpSpPr>
        <p:sp>
          <p:nvSpPr>
            <p:cNvPr id="54" name="Rectangle 53"/>
            <p:cNvSpPr/>
            <p:nvPr/>
          </p:nvSpPr>
          <p:spPr bwMode="gray">
            <a:xfrm>
              <a:off x="1093694" y="5428770"/>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1" name="TextBox 60"/>
            <p:cNvSpPr txBox="1"/>
            <p:nvPr/>
          </p:nvSpPr>
          <p:spPr bwMode="gray">
            <a:xfrm>
              <a:off x="1951745" y="5457037"/>
              <a:ext cx="1751963"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Feature Engineering</a:t>
              </a:r>
            </a:p>
          </p:txBody>
        </p:sp>
        <p:sp>
          <p:nvSpPr>
            <p:cNvPr id="63" name="Rectangle 62"/>
            <p:cNvSpPr/>
            <p:nvPr/>
          </p:nvSpPr>
          <p:spPr bwMode="gray">
            <a:xfrm>
              <a:off x="1093694" y="4439496"/>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4" name="TextBox 63"/>
            <p:cNvSpPr txBox="1"/>
            <p:nvPr/>
          </p:nvSpPr>
          <p:spPr bwMode="gray">
            <a:xfrm>
              <a:off x="1951745"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EDA</a:t>
              </a:r>
            </a:p>
          </p:txBody>
        </p:sp>
        <p:sp>
          <p:nvSpPr>
            <p:cNvPr id="65" name="Rectangle 64"/>
            <p:cNvSpPr/>
            <p:nvPr/>
          </p:nvSpPr>
          <p:spPr bwMode="gray">
            <a:xfrm>
              <a:off x="3337441" y="5428770"/>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6" name="TextBox 65"/>
            <p:cNvSpPr txBox="1"/>
            <p:nvPr/>
          </p:nvSpPr>
          <p:spPr bwMode="gray">
            <a:xfrm>
              <a:off x="4195492" y="5595536"/>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Tuning</a:t>
              </a:r>
            </a:p>
          </p:txBody>
        </p:sp>
        <p:sp>
          <p:nvSpPr>
            <p:cNvPr id="67" name="Rectangle 66"/>
            <p:cNvSpPr/>
            <p:nvPr/>
          </p:nvSpPr>
          <p:spPr bwMode="gray">
            <a:xfrm>
              <a:off x="3337441" y="4439496"/>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8" name="TextBox 67"/>
            <p:cNvSpPr txBox="1"/>
            <p:nvPr/>
          </p:nvSpPr>
          <p:spPr bwMode="gray">
            <a:xfrm>
              <a:off x="4195492"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Fit</a:t>
              </a:r>
            </a:p>
          </p:txBody>
        </p:sp>
        <p:sp>
          <p:nvSpPr>
            <p:cNvPr id="69" name="Rectangle 68"/>
            <p:cNvSpPr/>
            <p:nvPr/>
          </p:nvSpPr>
          <p:spPr bwMode="gray">
            <a:xfrm>
              <a:off x="5673465" y="5428770"/>
              <a:ext cx="685800" cy="683239"/>
            </a:xfrm>
            <a:prstGeom prst="rect">
              <a:avLst/>
            </a:prstGeom>
            <a:solidFill>
              <a:srgbClr val="F0884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0" name="TextBox 69"/>
            <p:cNvSpPr txBox="1"/>
            <p:nvPr/>
          </p:nvSpPr>
          <p:spPr bwMode="gray">
            <a:xfrm>
              <a:off x="6531516" y="5457037"/>
              <a:ext cx="1751963"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Finalization</a:t>
              </a:r>
            </a:p>
          </p:txBody>
        </p:sp>
        <p:sp>
          <p:nvSpPr>
            <p:cNvPr id="71" name="Rectangle 70"/>
            <p:cNvSpPr/>
            <p:nvPr/>
          </p:nvSpPr>
          <p:spPr bwMode="gray">
            <a:xfrm>
              <a:off x="5673465" y="4439496"/>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2" name="TextBox 71"/>
            <p:cNvSpPr txBox="1"/>
            <p:nvPr/>
          </p:nvSpPr>
          <p:spPr bwMode="gray">
            <a:xfrm>
              <a:off x="6531516"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Evaluation</a:t>
              </a:r>
            </a:p>
          </p:txBody>
        </p:sp>
      </p:grpSp>
      <p:sp>
        <p:nvSpPr>
          <p:cNvPr id="47" name="TextBox 46"/>
          <p:cNvSpPr txBox="1"/>
          <p:nvPr/>
        </p:nvSpPr>
        <p:spPr bwMode="gray">
          <a:xfrm>
            <a:off x="4374853" y="2700713"/>
            <a:ext cx="2706026" cy="626701"/>
          </a:xfrm>
          <a:prstGeom prst="rect">
            <a:avLst/>
          </a:prstGeom>
          <a:noFill/>
        </p:spPr>
        <p:txBody>
          <a:bodyPr wrap="square" lIns="36000" tIns="36000" rIns="36000" bIns="36000" rtlCol="0" anchor="ctr">
            <a:spAutoFit/>
          </a:bodyPr>
          <a:lstStyle/>
          <a:p>
            <a:pPr marL="0" indent="0" algn="ctr">
              <a:buNone/>
            </a:pPr>
            <a:r>
              <a:rPr lang="en-US" sz="3600" dirty="0" err="1" smtClean="0">
                <a:solidFill>
                  <a:schemeClr val="bg1"/>
                </a:solidFill>
                <a:latin typeface="Source Sans Pro Light" panose="020B0403030403020204" pitchFamily="34" charset="0"/>
              </a:rPr>
              <a:t>tidymodels</a:t>
            </a:r>
            <a:endParaRPr lang="en-US" sz="3600" dirty="0" smtClean="0">
              <a:solidFill>
                <a:schemeClr val="bg1"/>
              </a:solidFill>
              <a:latin typeface="Source Sans Pro Light" panose="020B0403030403020204" pitchFamily="34" charset="0"/>
            </a:endParaRPr>
          </a:p>
        </p:txBody>
      </p:sp>
      <p:sp>
        <p:nvSpPr>
          <p:cNvPr id="48" name="TextBox 47"/>
          <p:cNvSpPr txBox="1"/>
          <p:nvPr/>
        </p:nvSpPr>
        <p:spPr bwMode="gray">
          <a:xfrm>
            <a:off x="9377784" y="1577884"/>
            <a:ext cx="2706026" cy="626701"/>
          </a:xfrm>
          <a:prstGeom prst="rect">
            <a:avLst/>
          </a:prstGeom>
          <a:noFill/>
        </p:spPr>
        <p:txBody>
          <a:bodyPr wrap="square" lIns="36000" tIns="36000" rIns="36000" bIns="36000" rtlCol="0" anchor="ctr">
            <a:spAutoFit/>
          </a:bodyPr>
          <a:lstStyle/>
          <a:p>
            <a:pPr marL="0" indent="0" algn="ctr">
              <a:buNone/>
            </a:pPr>
            <a:r>
              <a:rPr lang="en-US" sz="3600" b="1" dirty="0" err="1" smtClean="0">
                <a:solidFill>
                  <a:srgbClr val="F08843"/>
                </a:solidFill>
                <a:latin typeface="Source Sans Pro Light" panose="020B0403030403020204" pitchFamily="34" charset="0"/>
              </a:rPr>
              <a:t>workboots</a:t>
            </a:r>
            <a:endParaRPr lang="en-US" sz="3600" b="1" dirty="0" smtClean="0">
              <a:solidFill>
                <a:srgbClr val="F08843"/>
              </a:solidFill>
              <a:latin typeface="Source Sans Pro Light" panose="020B0403030403020204" pitchFamily="34" charset="0"/>
            </a:endParaRPr>
          </a:p>
        </p:txBody>
      </p:sp>
    </p:spTree>
    <p:extLst>
      <p:ext uri="{BB962C8B-B14F-4D97-AF65-F5344CB8AC3E}">
        <p14:creationId xmlns:p14="http://schemas.microsoft.com/office/powerpoint/2010/main" val="3436633006"/>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orkboots</a:t>
            </a:r>
            <a:r>
              <a:rPr lang="en-US" sz="6000" b="1" dirty="0" smtClean="0">
                <a:solidFill>
                  <a:srgbClr val="F08843"/>
                </a:solidFill>
                <a:latin typeface="Leelawadee UI Semilight" panose="020B0402040204020203" pitchFamily="34" charset="-34"/>
                <a:cs typeface="Leelawadee UI Semilight" panose="020B0402040204020203" pitchFamily="34" charset="-34"/>
              </a:rPr>
              <a:t> checklist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6" name="TextBox 5"/>
          <p:cNvSpPr txBox="1"/>
          <p:nvPr/>
        </p:nvSpPr>
        <p:spPr bwMode="gray">
          <a:xfrm>
            <a:off x="540894" y="1869440"/>
            <a:ext cx="6029723" cy="3150469"/>
          </a:xfrm>
          <a:prstGeom prst="rect">
            <a:avLst/>
          </a:prstGeom>
          <a:noFill/>
        </p:spPr>
        <p:txBody>
          <a:bodyPr wrap="square" lIns="36000" tIns="36000" rIns="36000" bIns="36000" rtlCol="0">
            <a:spAutoFit/>
          </a:bodyPr>
          <a:lstStyle/>
          <a:p>
            <a:pPr marL="742950" indent="-742950">
              <a:buAutoNum type="arabicPeriod"/>
            </a:pPr>
            <a:r>
              <a:rPr lang="en-US" sz="4000" dirty="0" smtClean="0">
                <a:latin typeface="Source Sans Pro Light" panose="020B0403030403020204" pitchFamily="34" charset="0"/>
                <a:cs typeface="Leelawadee UI Semilight" panose="020B0402040204020203" pitchFamily="34" charset="-34"/>
              </a:rPr>
              <a:t>Normally distributed residuals</a:t>
            </a:r>
          </a:p>
          <a:p>
            <a:pPr marL="742950" indent="-742950">
              <a:buAutoNum type="arabicPeriod"/>
            </a:pPr>
            <a:r>
              <a:rPr lang="en-US" sz="4000" dirty="0" smtClean="0">
                <a:latin typeface="Source Sans Pro Light" panose="020B0403030403020204" pitchFamily="34" charset="0"/>
                <a:cs typeface="Leelawadee UI Semilight" panose="020B0402040204020203" pitchFamily="34" charset="-34"/>
              </a:rPr>
              <a:t>Time to run</a:t>
            </a:r>
          </a:p>
          <a:p>
            <a:pPr marL="742950" indent="-742950">
              <a:buAutoNum type="arabicPeriod"/>
            </a:pPr>
            <a:r>
              <a:rPr lang="en-US" sz="4000" dirty="0" smtClean="0">
                <a:latin typeface="Source Sans Pro Light" panose="020B0403030403020204" pitchFamily="34" charset="0"/>
                <a:cs typeface="Leelawadee UI Semilight" panose="020B0402040204020203" pitchFamily="34" charset="-34"/>
              </a:rPr>
              <a:t>Actually need powerful model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6079" y="2044499"/>
            <a:ext cx="4572000" cy="2800350"/>
          </a:xfrm>
          <a:prstGeom prst="rect">
            <a:avLst/>
          </a:prstGeom>
        </p:spPr>
      </p:pic>
    </p:spTree>
    <p:extLst>
      <p:ext uri="{BB962C8B-B14F-4D97-AF65-F5344CB8AC3E}">
        <p14:creationId xmlns:p14="http://schemas.microsoft.com/office/powerpoint/2010/main" val="243979252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u</a:t>
            </a:r>
            <a:r>
              <a:rPr lang="en-US" sz="6000" b="1" dirty="0" smtClean="0">
                <a:solidFill>
                  <a:srgbClr val="F08843"/>
                </a:solidFill>
                <a:latin typeface="Leelawadee UI Semilight" panose="020B0402040204020203" pitchFamily="34" charset="-34"/>
                <a:cs typeface="Leelawadee UI Semilight" panose="020B0402040204020203" pitchFamily="34" charset="-34"/>
              </a:rPr>
              <a:t>sing </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workboots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6" name="TextBox 5"/>
          <p:cNvSpPr txBox="1"/>
          <p:nvPr/>
        </p:nvSpPr>
        <p:spPr bwMode="gray">
          <a:xfrm>
            <a:off x="540894" y="1869440"/>
            <a:ext cx="6449186" cy="1919363"/>
          </a:xfrm>
          <a:prstGeom prst="rect">
            <a:avLst/>
          </a:prstGeom>
          <a:noFill/>
        </p:spPr>
        <p:txBody>
          <a:bodyPr wrap="square" lIns="36000" tIns="36000" rIns="36000" bIns="36000" rtlCol="0">
            <a:spAutoFit/>
          </a:bodyPr>
          <a:lstStyle/>
          <a:p>
            <a:pPr marL="742950" indent="-742950">
              <a:buAutoNum type="arabicPeriod"/>
            </a:pPr>
            <a:r>
              <a:rPr lang="en-US" sz="4000" dirty="0" smtClean="0">
                <a:latin typeface="Source Sans Pro Light" panose="020B0403030403020204" pitchFamily="34" charset="0"/>
                <a:cs typeface="Leelawadee UI Semilight" panose="020B0402040204020203" pitchFamily="34" charset="-34"/>
              </a:rPr>
              <a:t>Set up a workflow</a:t>
            </a:r>
          </a:p>
          <a:p>
            <a:pPr marL="742950" indent="-742950">
              <a:buAutoNum type="arabicPeriod"/>
            </a:pPr>
            <a:r>
              <a:rPr lang="en-US" sz="4000" dirty="0" smtClean="0">
                <a:latin typeface="Source Sans Pro Light" panose="020B0403030403020204" pitchFamily="34" charset="0"/>
                <a:cs typeface="Leelawadee UI Semilight" panose="020B0402040204020203" pitchFamily="34" charset="-34"/>
              </a:rPr>
              <a:t>Generate predictions</a:t>
            </a:r>
          </a:p>
          <a:p>
            <a:pPr marL="742950" indent="-742950">
              <a:buAutoNum type="arabicPeriod"/>
            </a:pPr>
            <a:r>
              <a:rPr lang="en-US" sz="4000" dirty="0" err="1" smtClean="0">
                <a:latin typeface="Source Sans Pro Light" panose="020B0403030403020204" pitchFamily="34" charset="0"/>
                <a:cs typeface="Leelawadee UI Semilight" panose="020B0402040204020203" pitchFamily="34" charset="-34"/>
              </a:rPr>
              <a:t>Summarise</a:t>
            </a:r>
            <a:r>
              <a:rPr lang="en-US" sz="4000" dirty="0" smtClean="0">
                <a:latin typeface="Source Sans Pro Light" panose="020B0403030403020204" pitchFamily="34" charset="0"/>
                <a:cs typeface="Leelawadee UI Semilight" panose="020B0402040204020203" pitchFamily="34" charset="-34"/>
              </a:rPr>
              <a:t> results</a:t>
            </a:r>
          </a:p>
        </p:txBody>
      </p:sp>
    </p:spTree>
    <p:extLst>
      <p:ext uri="{BB962C8B-B14F-4D97-AF65-F5344CB8AC3E}">
        <p14:creationId xmlns:p14="http://schemas.microsoft.com/office/powerpoint/2010/main" val="142188728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Tree>
    <p:extLst>
      <p:ext uri="{BB962C8B-B14F-4D97-AF65-F5344CB8AC3E}">
        <p14:creationId xmlns:p14="http://schemas.microsoft.com/office/powerpoint/2010/main" val="8317582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
        <p:nvSpPr>
          <p:cNvPr id="4" name="TextBox 3"/>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230387114"/>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6610151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1"/>
          </a:xfrm>
          <a:prstGeom prst="rect">
            <a:avLst/>
          </a:prstGeom>
        </p:spPr>
      </p:pic>
      <p:sp>
        <p:nvSpPr>
          <p:cNvPr id="3" name="TextBox 2"/>
          <p:cNvSpPr txBox="1"/>
          <p:nvPr/>
        </p:nvSpPr>
        <p:spPr bwMode="gray">
          <a:xfrm>
            <a:off x="3053088" y="5261811"/>
            <a:ext cx="9572924" cy="996033"/>
          </a:xfrm>
          <a:prstGeom prst="rect">
            <a:avLst/>
          </a:prstGeom>
          <a:noFill/>
        </p:spPr>
        <p:txBody>
          <a:bodyPr wrap="square" lIns="36000" tIns="36000" rIns="36000" bIns="36000" rtlCol="0">
            <a:spAutoFit/>
          </a:bodyPr>
          <a:lstStyle/>
          <a:p>
            <a:pPr marL="0" indent="0">
              <a:buNone/>
            </a:pPr>
            <a:r>
              <a:rPr lang="en-US" sz="6000" b="1" dirty="0">
                <a:solidFill>
                  <a:schemeClr val="accent2"/>
                </a:solidFill>
                <a:latin typeface="Leelawadee UI Semilight" panose="020B0402040204020203" pitchFamily="34" charset="-34"/>
                <a:cs typeface="Leelawadee UI Semilight" panose="020B0402040204020203" pitchFamily="34" charset="-34"/>
              </a:rPr>
              <a:t>p</a:t>
            </a:r>
            <a:r>
              <a:rPr lang="en-US" sz="6000" b="1" dirty="0" smtClean="0">
                <a:solidFill>
                  <a:schemeClr val="accent2"/>
                </a:solidFill>
                <a:latin typeface="Leelawadee UI Semilight" panose="020B0402040204020203" pitchFamily="34" charset="-34"/>
                <a:cs typeface="Leelawadee UI Semilight" panose="020B0402040204020203" pitchFamily="34" charset="-34"/>
              </a:rPr>
              <a:t>aint brush with </a:t>
            </a:r>
            <a:r>
              <a:rPr lang="en-US" sz="6000" b="1" dirty="0" err="1" smtClean="0">
                <a:solidFill>
                  <a:schemeClr val="accent2"/>
                </a:solidFill>
                <a:latin typeface="Leelawadee UI Semilight" panose="020B0402040204020203" pitchFamily="34" charset="-34"/>
                <a:cs typeface="Leelawadee UI Semilight" panose="020B0402040204020203" pitchFamily="34" charset="-34"/>
              </a:rPr>
              <a:t>bluetooth</a:t>
            </a:r>
            <a:endParaRPr lang="en-US" sz="5400" b="1" dirty="0" smtClean="0">
              <a:solidFill>
                <a:schemeClr val="accent2"/>
              </a:solidFill>
              <a:latin typeface="Leelawadee UI Semilight" panose="020B0402040204020203" pitchFamily="34" charset="-34"/>
              <a:cs typeface="Leelawadee UI Semilight" panose="020B0402040204020203" pitchFamily="34" charset="-34"/>
            </a:endParaRPr>
          </a:p>
        </p:txBody>
      </p:sp>
      <p:cxnSp>
        <p:nvCxnSpPr>
          <p:cNvPr id="5" name="Straight Connector 4"/>
          <p:cNvCxnSpPr/>
          <p:nvPr/>
        </p:nvCxnSpPr>
        <p:spPr bwMode="gray">
          <a:xfrm>
            <a:off x="4398745" y="4831882"/>
            <a:ext cx="6651057" cy="154004"/>
          </a:xfrm>
          <a:prstGeom prst="line">
            <a:avLst/>
          </a:prstGeom>
          <a:ln w="76200">
            <a:tailEnd type="none" w="med" len="lg"/>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0226227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glimpse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Rows: 333</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Columns: 7</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species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fct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Adelie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Adelie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Adelie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island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fct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Torgersen</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Torgersen</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To...</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39.1, 39.5, 40.3, 36.7,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bill_depth_mm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18.7, 17.4, 18.0, 19.3,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flipper_length_mm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181, 186, 195, 193, 190,...</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body_mass_g</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3750, 3800, 3250, 3625,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sex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fct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male, female, female,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02678732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123</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initial_split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testing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training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7135108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4" name="TextBox 3"/>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5001587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put together a workflow</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workflow</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add_model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boost_tree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“regression”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42110317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09758699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71301771"/>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TextBox 6"/>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79913632"/>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178210" y="4455371"/>
            <a:ext cx="1999099"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252691659"/>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33628" y="4797117"/>
            <a:ext cx="5767536"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3901504581"/>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42864" y="5185044"/>
            <a:ext cx="4797718"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96828541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26" name="Picture 2" descr="https://s3.amazonaws.com/cdn.lehmans.com/images/popup/10000348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350875"/>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preds</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&lt;list&gt;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      1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[2,000 x 2]&gt;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2      2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4      4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 With 79 more rows</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TextBox 6"/>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3027691672"/>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a:solidFill>
                  <a:schemeClr val="tx1">
                    <a:lumMod val="65000"/>
                    <a:lumOff val="35000"/>
                  </a:schemeClr>
                </a:solidFill>
                <a:latin typeface="Lucida Console" panose="020B0609040504020204" pitchFamily="49" charset="0"/>
                <a:cs typeface="Leelawadee UI Semilight" panose="020B0402040204020203" pitchFamily="34" charset="-34"/>
              </a:rPr>
              <a:t>summarise_predictions</a:t>
            </a:r>
            <a:r>
              <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select</a:t>
            </a:r>
            <a:r>
              <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a:solidFill>
                  <a:schemeClr val="accent4"/>
                </a:solidFill>
                <a:latin typeface="Lucida Console" panose="020B0609040504020204" pitchFamily="49" charset="0"/>
                <a:cs typeface="Leelawadee UI Semilight" panose="020B0402040204020203" pitchFamily="34" charset="-34"/>
              </a:rPr>
              <a: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a:t>
            </a:r>
            <a:r>
              <a:rPr lang="en-US" sz="2400" dirty="0" err="1">
                <a:solidFill>
                  <a:schemeClr val="tx1">
                    <a:lumMod val="65000"/>
                    <a:lumOff val="35000"/>
                  </a:schemeClr>
                </a:solidFill>
                <a:latin typeface="Lucida Console" panose="020B0609040504020204" pitchFamily="49" charset="0"/>
                <a:cs typeface="Leelawadee UI Semilight" panose="020B0402040204020203" pitchFamily="34" charset="-34"/>
              </a:rPr>
              <a:t>preds</a:t>
            </a:r>
            <a:r>
              <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pred</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pred_lower</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pred_upper</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1      1 3465.       2913.       3994.</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2      2 3535.       2982.       4100.</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3604.       3050.       4187.</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4      4 4157.       3477.       4764.</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3868.       3305.       4372.</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 With 79 more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rows</a:t>
            </a:r>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TextBox 6"/>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s</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ummarise</a:t>
            </a:r>
            <a:r>
              <a:rPr lang="en-US" sz="6000" b="1" dirty="0" smtClean="0">
                <a:solidFill>
                  <a:srgbClr val="F08843"/>
                </a:solidFill>
                <a:latin typeface="Leelawadee UI Semilight" panose="020B0402040204020203" pitchFamily="34" charset="-34"/>
                <a:cs typeface="Leelawadee UI Semilight" panose="020B0402040204020203" pitchFamily="34" charset="-34"/>
              </a:rPr>
              <a:t> results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50333219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9" name="TextBox 8"/>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167158915"/>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2" name="Rectangle 1"/>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3548310798"/>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“confidence”</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52280726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
        <p:nvSpPr>
          <p:cNvPr id="5" name="TextBox 4"/>
          <p:cNvSpPr txBox="1"/>
          <p:nvPr/>
        </p:nvSpPr>
        <p:spPr bwMode="gray">
          <a:xfrm>
            <a:off x="4864990" y="5997354"/>
            <a:ext cx="2462017" cy="349702"/>
          </a:xfrm>
          <a:prstGeom prst="rect">
            <a:avLst/>
          </a:prstGeom>
          <a:noFill/>
        </p:spPr>
        <p:txBody>
          <a:bodyPr wrap="square" lIns="36000" tIns="36000" rIns="36000" bIns="36000" rtlCol="0">
            <a:spAutoFit/>
          </a:bodyPr>
          <a:lstStyle/>
          <a:p>
            <a:pPr algn="ctr"/>
            <a:r>
              <a:rPr lang="en-US" dirty="0">
                <a:latin typeface="Source Sans Pro Light" panose="020B0403030403020204" pitchFamily="34" charset="0"/>
                <a:cs typeface="Leelawadee UI Semilight" panose="020B0402040204020203" pitchFamily="34" charset="-34"/>
              </a:rPr>
              <a:t>l</a:t>
            </a:r>
            <a:r>
              <a:rPr lang="en-US" dirty="0" smtClean="0">
                <a:latin typeface="Source Sans Pro Light" panose="020B0403030403020204" pitchFamily="34" charset="0"/>
                <a:cs typeface="Leelawadee UI Semilight" panose="020B0402040204020203" pitchFamily="34" charset="-34"/>
              </a:rPr>
              <a:t>og10(</a:t>
            </a:r>
            <a:r>
              <a:rPr lang="en-US" dirty="0" err="1" smtClean="0">
                <a:latin typeface="Source Sans Pro Light" panose="020B0403030403020204" pitchFamily="34" charset="0"/>
                <a:cs typeface="Leelawadee UI Semilight" panose="020B0402040204020203" pitchFamily="34" charset="-34"/>
              </a:rPr>
              <a:t>First_Flr_SF</a:t>
            </a:r>
            <a:r>
              <a:rPr lang="en-US" dirty="0" smtClean="0">
                <a:latin typeface="Source Sans Pro Light" panose="020B0403030403020204" pitchFamily="34" charset="0"/>
                <a:cs typeface="Leelawadee UI Semilight" panose="020B0402040204020203" pitchFamily="34" charset="-34"/>
              </a:rPr>
              <a:t>)</a:t>
            </a:r>
          </a:p>
        </p:txBody>
      </p:sp>
      <p:sp>
        <p:nvSpPr>
          <p:cNvPr id="6" name="TextBox 5"/>
          <p:cNvSpPr txBox="1"/>
          <p:nvPr/>
        </p:nvSpPr>
        <p:spPr bwMode="gray">
          <a:xfrm rot="16200000">
            <a:off x="575332" y="3254147"/>
            <a:ext cx="2462017" cy="349702"/>
          </a:xfrm>
          <a:prstGeom prst="rect">
            <a:avLst/>
          </a:prstGeom>
          <a:noFill/>
        </p:spPr>
        <p:txBody>
          <a:bodyPr wrap="square" lIns="36000" tIns="36000" rIns="36000" bIns="36000" rtlCol="0">
            <a:spAutoFit/>
          </a:bodyPr>
          <a:lstStyle/>
          <a:p>
            <a:pPr algn="ctr"/>
            <a:r>
              <a:rPr lang="en-US" dirty="0" smtClean="0">
                <a:latin typeface="Source Sans Pro Light" panose="020B0403030403020204" pitchFamily="34" charset="0"/>
                <a:cs typeface="Leelawadee UI Semilight" panose="020B0402040204020203" pitchFamily="34" charset="-34"/>
              </a:rPr>
              <a:t>log10(</a:t>
            </a:r>
            <a:r>
              <a:rPr lang="en-US" dirty="0" err="1" smtClean="0">
                <a:latin typeface="Source Sans Pro Light" panose="020B0403030403020204" pitchFamily="34" charset="0"/>
                <a:cs typeface="Leelawadee UI Semilight" panose="020B0402040204020203" pitchFamily="34" charset="-34"/>
              </a:rPr>
              <a:t>Sale_Price</a:t>
            </a:r>
            <a:r>
              <a:rPr lang="en-US" dirty="0" smtClean="0">
                <a:latin typeface="Source Sans Pro Light" panose="020B0403030403020204" pitchFamily="34" charset="0"/>
                <a:cs typeface="Leelawadee UI Semilight" panose="020B0402040204020203" pitchFamily="34" charset="-34"/>
              </a:rPr>
              <a:t>)</a:t>
            </a: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3579" r="14120"/>
          <a:stretch/>
        </p:blipFill>
        <p:spPr>
          <a:xfrm>
            <a:off x="9955888" y="290670"/>
            <a:ext cx="2003979" cy="1847808"/>
          </a:xfrm>
          <a:prstGeom prst="rect">
            <a:avLst/>
          </a:prstGeom>
          <a:ln w="53975">
            <a:noFill/>
          </a:ln>
          <a:effectLst>
            <a:softEdge rad="0"/>
          </a:effectLst>
        </p:spPr>
      </p:pic>
      <p:sp>
        <p:nvSpPr>
          <p:cNvPr id="3" name="TextBox 2"/>
          <p:cNvSpPr txBox="1"/>
          <p:nvPr/>
        </p:nvSpPr>
        <p:spPr bwMode="gray">
          <a:xfrm>
            <a:off x="249382" y="290670"/>
            <a:ext cx="1923802" cy="1796252"/>
          </a:xfrm>
          <a:prstGeom prst="rect">
            <a:avLst/>
          </a:prstGeom>
          <a:noFill/>
        </p:spPr>
        <p:txBody>
          <a:bodyPr wrap="square" lIns="36000" tIns="36000" rIns="36000" bIns="36000" rtlCol="0">
            <a:spAutoFit/>
          </a:bodyPr>
          <a:lstStyle/>
          <a:p>
            <a:pPr marL="0" indent="0">
              <a:buNone/>
            </a:pPr>
            <a:r>
              <a:rPr lang="en-US" sz="1600" dirty="0" smtClean="0"/>
              <a:t>Remember to give a description of Ames dataset:</a:t>
            </a:r>
          </a:p>
          <a:p>
            <a:pPr marL="0" indent="0">
              <a:buNone/>
            </a:pPr>
            <a:endParaRPr lang="en-US" sz="1600" dirty="0"/>
          </a:p>
          <a:p>
            <a:pPr marL="0" indent="0">
              <a:buNone/>
            </a:pPr>
            <a:r>
              <a:rPr lang="en-US" sz="1600" dirty="0" smtClean="0"/>
              <a:t>Predicting the price of a home’s sale price in Ames, Iowa</a:t>
            </a:r>
          </a:p>
        </p:txBody>
      </p:sp>
    </p:spTree>
    <p:extLst>
      <p:ext uri="{BB962C8B-B14F-4D97-AF65-F5344CB8AC3E}">
        <p14:creationId xmlns:p14="http://schemas.microsoft.com/office/powerpoint/2010/main" val="2799098030"/>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874018"/>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variable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importances</a:t>
            </a:r>
            <a:endPar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vi_boots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a:solidFill>
                  <a:srgbClr val="F08843"/>
                </a:solidFill>
                <a:latin typeface="Leelawadee UI Semilight" panose="020B0402040204020203" pitchFamily="34" charset="-34"/>
                <a:cs typeface="Leelawadee UI Semilight" panose="020B0402040204020203" pitchFamily="34" charset="-34"/>
              </a:rPr>
              <a:t>g</a:t>
            </a:r>
            <a:r>
              <a:rPr lang="en-US" sz="5400" b="1" dirty="0" smtClean="0">
                <a:solidFill>
                  <a:srgbClr val="F08843"/>
                </a:solidFill>
                <a:latin typeface="Leelawadee UI Semilight" panose="020B0402040204020203" pitchFamily="34" charset="-34"/>
                <a:cs typeface="Leelawadee UI Semilight" panose="020B0402040204020203" pitchFamily="34" charset="-34"/>
              </a:rPr>
              <a:t>enerate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2" name="TextBox 1"/>
          <p:cNvSpPr txBox="1"/>
          <p:nvPr/>
        </p:nvSpPr>
        <p:spPr bwMode="gray">
          <a:xfrm>
            <a:off x="7457704" y="2992582"/>
            <a:ext cx="3016332" cy="2534916"/>
          </a:xfrm>
          <a:prstGeom prst="rect">
            <a:avLst/>
          </a:prstGeom>
          <a:noFill/>
        </p:spPr>
        <p:txBody>
          <a:bodyPr wrap="square" lIns="36000" tIns="36000" rIns="36000" bIns="36000" rtlCol="0">
            <a:spAutoFit/>
          </a:bodyPr>
          <a:lstStyle/>
          <a:p>
            <a:pPr marL="0" indent="0">
              <a:buNone/>
            </a:pPr>
            <a:r>
              <a:rPr lang="en-US" sz="1600" dirty="0" smtClean="0"/>
              <a:t>Remind people what feature importance is:</a:t>
            </a:r>
          </a:p>
          <a:p>
            <a:pPr marL="0" indent="0">
              <a:buNone/>
            </a:pPr>
            <a:endParaRPr lang="en-US" sz="1600" dirty="0"/>
          </a:p>
          <a:p>
            <a:pPr marL="0" indent="0">
              <a:buNone/>
            </a:pPr>
            <a:r>
              <a:rPr lang="en-US" sz="1600" dirty="0" smtClean="0"/>
              <a:t>Methods of measuring feature importance vary depending on model type</a:t>
            </a:r>
          </a:p>
          <a:p>
            <a:pPr marL="0" indent="0">
              <a:buNone/>
            </a:pPr>
            <a:endParaRPr lang="en-US" sz="1600" dirty="0"/>
          </a:p>
          <a:p>
            <a:pPr marL="0" indent="0">
              <a:buNone/>
            </a:pPr>
            <a:r>
              <a:rPr lang="en-US" sz="1600" dirty="0" smtClean="0"/>
              <a:t>More important features have a greater impact on the model’s prediction</a:t>
            </a:r>
          </a:p>
        </p:txBody>
      </p:sp>
    </p:spTree>
    <p:extLst>
      <p:ext uri="{BB962C8B-B14F-4D97-AF65-F5344CB8AC3E}">
        <p14:creationId xmlns:p14="http://schemas.microsoft.com/office/powerpoint/2010/main" val="2732283802"/>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874018"/>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2</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variable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importances</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list&gt;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1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flipper_length_mm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[2,000 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2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species_Gentoo</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[1,928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4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bill_depth_mm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sex_male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 With 3</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more rows</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a:solidFill>
                  <a:srgbClr val="F08843"/>
                </a:solidFill>
                <a:latin typeface="Leelawadee UI Semilight" panose="020B0402040204020203" pitchFamily="34" charset="-34"/>
                <a:cs typeface="Leelawadee UI Semilight" panose="020B0402040204020203" pitchFamily="34" charset="-34"/>
              </a:rPr>
              <a:t>g</a:t>
            </a:r>
            <a:r>
              <a:rPr lang="en-US" sz="5400" b="1" dirty="0" smtClean="0">
                <a:solidFill>
                  <a:srgbClr val="F08843"/>
                </a:solidFill>
                <a:latin typeface="Leelawadee UI Semilight" panose="020B0402040204020203" pitchFamily="34" charset="-34"/>
                <a:cs typeface="Leelawadee UI Semilight" panose="020B0402040204020203" pitchFamily="34" charset="-34"/>
              </a:rPr>
              <a:t>enerate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3850754037"/>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874018"/>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summarise_importance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select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importances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2</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variable          .importance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importance_lower</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1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flipper_length_mm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0.464             0.254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2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species_Gentoo</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0.402             0.044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0.045             0.027</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4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bill_depth_mm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0.040             0.024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sex_male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0.046             0.020</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 With 3</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more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rows, and 1 more variable:</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importance_upper</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err="1" smtClean="0">
                <a:solidFill>
                  <a:srgbClr val="F08843"/>
                </a:solidFill>
                <a:latin typeface="Leelawadee UI Semilight" panose="020B0402040204020203" pitchFamily="34" charset="-34"/>
                <a:cs typeface="Leelawadee UI Semilight" panose="020B0402040204020203" pitchFamily="34" charset="-34"/>
              </a:rPr>
              <a:t>summarise</a:t>
            </a:r>
            <a:r>
              <a:rPr lang="en-US" sz="5400" b="1" dirty="0" smtClean="0">
                <a:solidFill>
                  <a:srgbClr val="F08843"/>
                </a:solidFill>
                <a:latin typeface="Leelawadee UI Semilight" panose="020B0402040204020203" pitchFamily="34" charset="-34"/>
                <a:cs typeface="Leelawadee UI Semilight" panose="020B0402040204020203" pitchFamily="34" charset="-34"/>
              </a:rPr>
              <a:t>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135974044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
        <p:nvSpPr>
          <p:cNvPr id="4" name="TextBox 3"/>
          <p:cNvSpPr txBox="1"/>
          <p:nvPr/>
        </p:nvSpPr>
        <p:spPr bwMode="gray">
          <a:xfrm>
            <a:off x="0" y="685794"/>
            <a:ext cx="1981191" cy="3027358"/>
          </a:xfrm>
          <a:prstGeom prst="rect">
            <a:avLst/>
          </a:prstGeom>
          <a:noFill/>
        </p:spPr>
        <p:txBody>
          <a:bodyPr wrap="square" lIns="36000" tIns="36000" rIns="36000" bIns="36000" rtlCol="0">
            <a:spAutoFit/>
          </a:bodyPr>
          <a:lstStyle/>
          <a:p>
            <a:pPr marL="0" indent="0">
              <a:buNone/>
            </a:pPr>
            <a:r>
              <a:rPr lang="en-US" sz="1600" dirty="0" smtClean="0"/>
              <a:t>Talk about the features themselves, e.g.,</a:t>
            </a:r>
          </a:p>
          <a:p>
            <a:pPr marL="0" indent="0">
              <a:buNone/>
            </a:pPr>
            <a:endParaRPr lang="en-US" sz="1600" dirty="0"/>
          </a:p>
          <a:p>
            <a:pPr marL="0" indent="0">
              <a:buNone/>
            </a:pPr>
            <a:r>
              <a:rPr lang="en-US" sz="1600" dirty="0" smtClean="0"/>
              <a:t>According to this model, the length of a penguin’s flipper is way more important to figuring out their weight than which island the penguin comes from</a:t>
            </a:r>
          </a:p>
        </p:txBody>
      </p:sp>
    </p:spTree>
    <p:extLst>
      <p:ext uri="{BB962C8B-B14F-4D97-AF65-F5344CB8AC3E}">
        <p14:creationId xmlns:p14="http://schemas.microsoft.com/office/powerpoint/2010/main" val="115738167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s://i.ytimg.com/vi/sER0CRkbWJU/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294364"/>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give it a shot!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7963026" cy="3150469"/>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Specific tool, specific job</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Generate prediction intervals</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Use any model type</a:t>
            </a: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7349" y="1372359"/>
            <a:ext cx="3161211" cy="3647550"/>
          </a:xfrm>
          <a:prstGeom prst="rect">
            <a:avLst/>
          </a:prstGeom>
        </p:spPr>
      </p:pic>
    </p:spTree>
    <p:extLst>
      <p:ext uri="{BB962C8B-B14F-4D97-AF65-F5344CB8AC3E}">
        <p14:creationId xmlns:p14="http://schemas.microsoft.com/office/powerpoint/2010/main" val="1106646188"/>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2663127" y="2930984"/>
            <a:ext cx="6865746" cy="996033"/>
          </a:xfrm>
          <a:prstGeom prst="rect">
            <a:avLst/>
          </a:prstGeom>
          <a:noFill/>
        </p:spPr>
        <p:txBody>
          <a:bodyPr wrap="square" lIns="36000" tIns="36000" rIns="36000" bIns="36000" rtlCol="0">
            <a:spAutoFit/>
          </a:bodyPr>
          <a:lstStyle/>
          <a:p>
            <a:pPr marL="0" indent="0" algn="ctr">
              <a:buNone/>
            </a:pPr>
            <a:r>
              <a:rPr lang="en-US" sz="6000" b="1" dirty="0">
                <a:solidFill>
                  <a:srgbClr val="F08843"/>
                </a:solidFill>
                <a:latin typeface="Leelawadee UI Semilight" panose="020B0402040204020203" pitchFamily="34" charset="-34"/>
                <a:cs typeface="Leelawadee UI Semilight" panose="020B0402040204020203" pitchFamily="34" charset="-34"/>
              </a:rPr>
              <a:t>t</a:t>
            </a:r>
            <a:r>
              <a:rPr lang="en-US" sz="6000" b="1" dirty="0" smtClean="0">
                <a:solidFill>
                  <a:srgbClr val="F08843"/>
                </a:solidFill>
                <a:latin typeface="Leelawadee UI Semilight" panose="020B0402040204020203" pitchFamily="34" charset="-34"/>
                <a:cs typeface="Leelawadee UI Semilight" panose="020B0402040204020203" pitchFamily="34" charset="-34"/>
              </a:rPr>
              <a:t>hank you! </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651843146"/>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a</a:t>
            </a:r>
            <a:r>
              <a:rPr lang="en-US" sz="6000" b="1" dirty="0" smtClean="0">
                <a:solidFill>
                  <a:srgbClr val="F08843"/>
                </a:solidFill>
                <a:latin typeface="Leelawadee UI Semilight" panose="020B0402040204020203" pitchFamily="34" charset="-34"/>
                <a:cs typeface="Leelawadee UI Semilight" panose="020B0402040204020203" pitchFamily="34" charset="-34"/>
              </a:rPr>
              <a:t>dditional resources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3" y="1869440"/>
            <a:ext cx="8681483" cy="3119691"/>
          </a:xfrm>
          <a:prstGeom prst="rect">
            <a:avLst/>
          </a:prstGeom>
          <a:noFill/>
        </p:spPr>
        <p:txBody>
          <a:bodyPr wrap="square" lIns="36000" tIns="36000" rIns="36000" bIns="36000" rtlCol="0">
            <a:spAutoFit/>
          </a:bodyPr>
          <a:lstStyle/>
          <a:p>
            <a:r>
              <a:rPr lang="en-US" b="1" dirty="0" smtClean="0">
                <a:latin typeface="Source Sans Pro Light" panose="020B0403030403020204" pitchFamily="34" charset="0"/>
                <a:cs typeface="Leelawadee UI Semilight" panose="020B0402040204020203" pitchFamily="34" charset="-34"/>
              </a:rPr>
              <a:t>Packages</a:t>
            </a:r>
          </a:p>
          <a:p>
            <a:pPr marL="285750" indent="-285750">
              <a:buFont typeface="Arial" panose="020B0604020202020204" pitchFamily="34" charset="0"/>
              <a:buChar char="•"/>
            </a:pPr>
            <a:r>
              <a:rPr lang="en-US" dirty="0">
                <a:latin typeface="Source Sans Pro Light" panose="020B0403030403020204" pitchFamily="34" charset="0"/>
                <a:cs typeface="Leelawadee UI Semilight" panose="020B0402040204020203" pitchFamily="34" charset="-34"/>
                <a:hlinkClick r:id="rId2"/>
              </a:rPr>
              <a:t>ngboostForecast</a:t>
            </a:r>
            <a:r>
              <a:rPr lang="en-US" dirty="0">
                <a:latin typeface="Source Sans Pro Light" panose="020B0403030403020204" pitchFamily="34" charset="0"/>
                <a:cs typeface="Leelawadee UI Semilight" panose="020B0402040204020203" pitchFamily="34" charset="-34"/>
              </a:rPr>
              <a:t> </a:t>
            </a:r>
            <a:r>
              <a:rPr lang="en-US" dirty="0" smtClean="0">
                <a:latin typeface="Source Sans Pro Light" panose="020B0403030403020204" pitchFamily="34" charset="0"/>
                <a:cs typeface="Leelawadee UI Semilight" panose="020B0402040204020203" pitchFamily="34" charset="-34"/>
              </a:rPr>
              <a:t>: </a:t>
            </a:r>
            <a:r>
              <a:rPr lang="en-US" dirty="0">
                <a:latin typeface="Source Sans Pro Light" panose="020B0403030403020204" pitchFamily="34" charset="0"/>
                <a:cs typeface="Leelawadee UI Semilight" panose="020B0402040204020203" pitchFamily="34" charset="-34"/>
              </a:rPr>
              <a:t>Probabilistic forecasting with Python’s </a:t>
            </a:r>
            <a:r>
              <a:rPr lang="en-US" dirty="0" err="1" smtClean="0">
                <a:latin typeface="Source Sans Pro Light" panose="020B0403030403020204" pitchFamily="34" charset="0"/>
                <a:cs typeface="Leelawadee UI Semilight" panose="020B0402040204020203" pitchFamily="34" charset="-34"/>
              </a:rPr>
              <a:t>ngboost</a:t>
            </a:r>
            <a:r>
              <a:rPr lang="en-US" dirty="0" smtClean="0">
                <a:latin typeface="Source Sans Pro Light" panose="020B0403030403020204" pitchFamily="34" charset="0"/>
                <a:cs typeface="Leelawadee UI Semilight" panose="020B0402040204020203" pitchFamily="34" charset="-34"/>
              </a:rPr>
              <a:t> [CRAN/</a:t>
            </a:r>
            <a:r>
              <a:rPr lang="en-US" dirty="0" err="1" smtClean="0">
                <a:latin typeface="Source Sans Pro Light" panose="020B0403030403020204" pitchFamily="34" charset="0"/>
                <a:cs typeface="Leelawadee UI Semilight" panose="020B0402040204020203" pitchFamily="34" charset="-34"/>
              </a:rPr>
              <a:t>github</a:t>
            </a:r>
            <a:r>
              <a:rPr lang="en-US" dirty="0" smtClean="0">
                <a:latin typeface="Source Sans Pro Light" panose="020B0403030403020204" pitchFamily="34" charset="0"/>
                <a:cs typeface="Leelawadee UI Semilight" panose="020B0402040204020203" pitchFamily="34" charset="-34"/>
              </a:rPr>
              <a:t>]</a:t>
            </a: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3"/>
              </a:rPr>
              <a:t>ggdist</a:t>
            </a:r>
            <a:r>
              <a:rPr lang="en-US" dirty="0" smtClean="0">
                <a:latin typeface="Source Sans Pro Light" panose="020B0403030403020204" pitchFamily="34" charset="0"/>
                <a:cs typeface="Leelawadee UI Semilight" panose="020B0402040204020203" pitchFamily="34" charset="-34"/>
              </a:rPr>
              <a:t> : Visualizations of distributions and uncertainty [CRAN/</a:t>
            </a:r>
            <a:r>
              <a:rPr lang="en-US" dirty="0" err="1" smtClean="0">
                <a:latin typeface="Source Sans Pro Light" panose="020B0403030403020204" pitchFamily="34" charset="0"/>
                <a:cs typeface="Leelawadee UI Semilight" panose="020B0402040204020203" pitchFamily="34" charset="-34"/>
              </a:rPr>
              <a:t>github</a:t>
            </a:r>
            <a:r>
              <a:rPr lang="en-US" dirty="0" smtClean="0">
                <a:latin typeface="Source Sans Pro Light" panose="020B0403030403020204" pitchFamily="34" charset="0"/>
                <a:cs typeface="Leelawadee UI Semilight" panose="020B0402040204020203" pitchFamily="34" charset="-34"/>
              </a:rPr>
              <a:t>]</a:t>
            </a:r>
            <a:endParaRPr lang="en-US" dirty="0" smtClean="0">
              <a:latin typeface="Source Sans Pro Light" panose="020B0403030403020204" pitchFamily="34" charset="0"/>
              <a:cs typeface="Leelawadee UI Semilight" panose="020B0402040204020203" pitchFamily="34" charset="-34"/>
              <a:hlinkClick r:id="rId4"/>
            </a:endParaRP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4"/>
              </a:rPr>
              <a:t>spin</a:t>
            </a:r>
            <a:r>
              <a:rPr lang="en-US" dirty="0" smtClean="0">
                <a:latin typeface="Source Sans Pro Light" panose="020B0403030403020204" pitchFamily="34" charset="0"/>
                <a:cs typeface="Leelawadee UI Semilight" panose="020B0402040204020203" pitchFamily="34" charset="-34"/>
              </a:rPr>
              <a:t> : Functions for simulating prediction intervals [</a:t>
            </a:r>
            <a:r>
              <a:rPr lang="en-US" dirty="0" err="1" smtClean="0">
                <a:latin typeface="Source Sans Pro Light" panose="020B0403030403020204" pitchFamily="34" charset="0"/>
                <a:cs typeface="Leelawadee UI Semilight" panose="020B0402040204020203" pitchFamily="34" charset="-34"/>
              </a:rPr>
              <a:t>github</a:t>
            </a:r>
            <a:r>
              <a:rPr lang="en-US" dirty="0" smtClean="0">
                <a:latin typeface="Source Sans Pro Light" panose="020B0403030403020204" pitchFamily="34" charset="0"/>
                <a:cs typeface="Leelawadee UI Semilight" panose="020B0402040204020203" pitchFamily="34" charset="-34"/>
              </a:rPr>
              <a:t>]</a:t>
            </a:r>
          </a:p>
          <a:p>
            <a:pPr marL="285750" indent="-285750">
              <a:buFont typeface="Arial" panose="020B0604020202020204" pitchFamily="34" charset="0"/>
              <a:buChar char="•"/>
            </a:pPr>
            <a:r>
              <a:rPr lang="en-US" dirty="0">
                <a:latin typeface="Source Sans Pro Light" panose="020B0403030403020204" pitchFamily="34" charset="0"/>
                <a:cs typeface="Leelawadee UI Semilight" panose="020B0402040204020203" pitchFamily="34" charset="-34"/>
                <a:hlinkClick r:id="rId5"/>
              </a:rPr>
              <a:t>u</a:t>
            </a:r>
            <a:r>
              <a:rPr lang="en-US" dirty="0" smtClean="0">
                <a:latin typeface="Source Sans Pro Light" panose="020B0403030403020204" pitchFamily="34" charset="0"/>
                <a:cs typeface="Leelawadee UI Semilight" panose="020B0402040204020203" pitchFamily="34" charset="-34"/>
                <a:hlinkClick r:id="rId5"/>
              </a:rPr>
              <a:t>ngeviz</a:t>
            </a:r>
            <a:r>
              <a:rPr lang="en-US" dirty="0" smtClean="0">
                <a:latin typeface="Source Sans Pro Light" panose="020B0403030403020204" pitchFamily="34" charset="0"/>
                <a:cs typeface="Leelawadee UI Semilight" panose="020B0402040204020203" pitchFamily="34" charset="-34"/>
              </a:rPr>
              <a:t> : Tools for visualizing uncertainty with ggplot2 [</a:t>
            </a:r>
            <a:r>
              <a:rPr lang="en-US" dirty="0" err="1" smtClean="0">
                <a:latin typeface="Source Sans Pro Light" panose="020B0403030403020204" pitchFamily="34" charset="0"/>
                <a:cs typeface="Leelawadee UI Semilight" panose="020B0402040204020203" pitchFamily="34" charset="-34"/>
              </a:rPr>
              <a:t>github</a:t>
            </a:r>
            <a:r>
              <a:rPr lang="en-US" dirty="0" smtClean="0">
                <a:latin typeface="Source Sans Pro Light" panose="020B0403030403020204" pitchFamily="34" charset="0"/>
                <a:cs typeface="Leelawadee UI Semilight" panose="020B0402040204020203" pitchFamily="34" charset="-34"/>
              </a:rPr>
              <a:t>]</a:t>
            </a:r>
          </a:p>
          <a:p>
            <a:endParaRPr lang="en-US" dirty="0">
              <a:latin typeface="Source Sans Pro Light" panose="020B0403030403020204" pitchFamily="34" charset="0"/>
              <a:cs typeface="Leelawadee UI Semilight" panose="020B0402040204020203" pitchFamily="34" charset="-34"/>
            </a:endParaRPr>
          </a:p>
          <a:p>
            <a:r>
              <a:rPr lang="en-US" b="1" dirty="0" smtClean="0">
                <a:latin typeface="Source Sans Pro Light" panose="020B0403030403020204" pitchFamily="34" charset="0"/>
                <a:cs typeface="Leelawadee UI Semilight" panose="020B0402040204020203" pitchFamily="34" charset="-34"/>
              </a:rPr>
              <a:t>Reading</a:t>
            </a: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6"/>
              </a:rPr>
              <a:t>Bootstrap Methods and their Application, (Davison and </a:t>
            </a:r>
            <a:r>
              <a:rPr lang="en-US" dirty="0" err="1" smtClean="0">
                <a:latin typeface="Source Sans Pro Light" panose="020B0403030403020204" pitchFamily="34" charset="0"/>
                <a:cs typeface="Leelawadee UI Semilight" panose="020B0402040204020203" pitchFamily="34" charset="-34"/>
                <a:hlinkClick r:id="rId6"/>
              </a:rPr>
              <a:t>Hinkley</a:t>
            </a:r>
            <a:r>
              <a:rPr lang="en-US" dirty="0" smtClean="0">
                <a:latin typeface="Source Sans Pro Light" panose="020B0403030403020204" pitchFamily="34" charset="0"/>
                <a:cs typeface="Leelawadee UI Semilight" panose="020B0402040204020203" pitchFamily="34" charset="-34"/>
              </a:rPr>
              <a:t>)</a:t>
            </a: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7"/>
              </a:rPr>
              <a:t>Improvements on Cross Validation – the .632+ Bootstrap Method, (</a:t>
            </a:r>
            <a:r>
              <a:rPr lang="en-US" dirty="0" err="1" smtClean="0">
                <a:latin typeface="Source Sans Pro Light" panose="020B0403030403020204" pitchFamily="34" charset="0"/>
                <a:cs typeface="Leelawadee UI Semilight" panose="020B0402040204020203" pitchFamily="34" charset="-34"/>
                <a:hlinkClick r:id="rId7"/>
              </a:rPr>
              <a:t>Efron</a:t>
            </a:r>
            <a:r>
              <a:rPr lang="en-US" dirty="0" smtClean="0">
                <a:latin typeface="Source Sans Pro Light" panose="020B0403030403020204" pitchFamily="34" charset="0"/>
                <a:cs typeface="Leelawadee UI Semilight" panose="020B0402040204020203" pitchFamily="34" charset="-34"/>
                <a:hlinkClick r:id="rId7"/>
              </a:rPr>
              <a:t> and </a:t>
            </a:r>
            <a:r>
              <a:rPr lang="en-US" dirty="0" err="1" smtClean="0">
                <a:latin typeface="Source Sans Pro Light" panose="020B0403030403020204" pitchFamily="34" charset="0"/>
                <a:cs typeface="Leelawadee UI Semilight" panose="020B0402040204020203" pitchFamily="34" charset="-34"/>
                <a:hlinkClick r:id="rId7"/>
              </a:rPr>
              <a:t>Tibshirani</a:t>
            </a:r>
            <a:r>
              <a:rPr lang="en-US" dirty="0" smtClean="0">
                <a:latin typeface="Source Sans Pro Light" panose="020B0403030403020204" pitchFamily="34" charset="0"/>
                <a:cs typeface="Leelawadee UI Semilight" panose="020B0402040204020203" pitchFamily="34" charset="-34"/>
                <a:hlinkClick r:id="rId7"/>
              </a:rPr>
              <a:t>)</a:t>
            </a:r>
            <a:endParaRPr lang="en-US" dirty="0" smtClean="0">
              <a:latin typeface="Source Sans Pro Light" panose="020B0403030403020204" pitchFamily="34" charset="0"/>
              <a:cs typeface="Leelawadee UI Semilight" panose="020B0402040204020203" pitchFamily="34" charset="-34"/>
            </a:endParaRP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8"/>
              </a:rPr>
              <a:t>Tidy Modeling with R (Kuhn and </a:t>
            </a:r>
            <a:r>
              <a:rPr lang="en-US" dirty="0" err="1" smtClean="0">
                <a:latin typeface="Source Sans Pro Light" panose="020B0403030403020204" pitchFamily="34" charset="0"/>
                <a:cs typeface="Leelawadee UI Semilight" panose="020B0402040204020203" pitchFamily="34" charset="-34"/>
                <a:hlinkClick r:id="rId8"/>
              </a:rPr>
              <a:t>Silge</a:t>
            </a:r>
            <a:r>
              <a:rPr lang="en-US" dirty="0" smtClean="0">
                <a:latin typeface="Source Sans Pro Light" panose="020B0403030403020204" pitchFamily="34" charset="0"/>
                <a:cs typeface="Leelawadee UI Semilight" panose="020B0402040204020203" pitchFamily="34" charset="-34"/>
                <a:hlinkClick r:id="rId8"/>
              </a:rPr>
              <a:t>)</a:t>
            </a:r>
            <a:endParaRPr lang="en-US" dirty="0" smtClean="0">
              <a:latin typeface="Source Sans Pro Light" panose="020B0403030403020204" pitchFamily="34" charset="0"/>
              <a:cs typeface="Leelawadee UI Semilight" panose="020B0402040204020203" pitchFamily="34" charset="-34"/>
            </a:endParaRP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9"/>
              </a:rPr>
              <a:t>Applied Predictive Modeling (Kuhn and Johnson)</a:t>
            </a:r>
            <a:endParaRPr lang="en-US" dirty="0" smtClean="0">
              <a:latin typeface="Source Sans Pro Light" panose="020B0403030403020204" pitchFamily="34" charset="0"/>
              <a:cs typeface="Leelawadee UI Semilight" panose="020B0402040204020203" pitchFamily="34" charset="-34"/>
            </a:endParaRPr>
          </a:p>
        </p:txBody>
      </p:sp>
    </p:spTree>
    <p:extLst>
      <p:ext uri="{BB962C8B-B14F-4D97-AF65-F5344CB8AC3E}">
        <p14:creationId xmlns:p14="http://schemas.microsoft.com/office/powerpoint/2010/main" val="1818630607"/>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Backup</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20629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474214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1831592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933586987"/>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2888076486"/>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7929"/>
</p:tagLst>
</file>

<file path=ppt/tags/tag10.xml><?xml version="1.0" encoding="utf-8"?>
<p:tagLst xmlns:a="http://schemas.openxmlformats.org/drawingml/2006/main" xmlns:r="http://schemas.openxmlformats.org/officeDocument/2006/relationships" xmlns:p="http://schemas.openxmlformats.org/presentationml/2006/main">
  <p:tag name="AS_UNIQUEID" val="7929"/>
</p:tagLst>
</file>

<file path=ppt/tags/tag11.xml><?xml version="1.0" encoding="utf-8"?>
<p:tagLst xmlns:a="http://schemas.openxmlformats.org/drawingml/2006/main" xmlns:r="http://schemas.openxmlformats.org/officeDocument/2006/relationships" xmlns:p="http://schemas.openxmlformats.org/presentationml/2006/main">
  <p:tag name="AS_UNIQUEID" val="7930"/>
</p:tagLst>
</file>

<file path=ppt/tags/tag12.xml><?xml version="1.0" encoding="utf-8"?>
<p:tagLst xmlns:a="http://schemas.openxmlformats.org/drawingml/2006/main" xmlns:r="http://schemas.openxmlformats.org/officeDocument/2006/relationships" xmlns:p="http://schemas.openxmlformats.org/presentationml/2006/main">
  <p:tag name="AS_UNIQUEID" val="7934"/>
</p:tagLst>
</file>

<file path=ppt/tags/tag13.xml><?xml version="1.0" encoding="utf-8"?>
<p:tagLst xmlns:a="http://schemas.openxmlformats.org/drawingml/2006/main" xmlns:r="http://schemas.openxmlformats.org/officeDocument/2006/relationships" xmlns:p="http://schemas.openxmlformats.org/presentationml/2006/main">
  <p:tag name="AS_UNIQUEID" val="7935"/>
</p:tagLst>
</file>

<file path=ppt/tags/tag14.xml><?xml version="1.0" encoding="utf-8"?>
<p:tagLst xmlns:a="http://schemas.openxmlformats.org/drawingml/2006/main" xmlns:r="http://schemas.openxmlformats.org/officeDocument/2006/relationships" xmlns:p="http://schemas.openxmlformats.org/presentationml/2006/main">
  <p:tag name="AS_UNIQUEID" val="7936"/>
</p:tagLst>
</file>

<file path=ppt/tags/tag15.xml><?xml version="1.0" encoding="utf-8"?>
<p:tagLst xmlns:a="http://schemas.openxmlformats.org/drawingml/2006/main" xmlns:r="http://schemas.openxmlformats.org/officeDocument/2006/relationships" xmlns:p="http://schemas.openxmlformats.org/presentationml/2006/main">
  <p:tag name="AS_UNIQUEID" val="7917"/>
</p:tagLst>
</file>

<file path=ppt/tags/tag16.xml><?xml version="1.0" encoding="utf-8"?>
<p:tagLst xmlns:a="http://schemas.openxmlformats.org/drawingml/2006/main" xmlns:r="http://schemas.openxmlformats.org/officeDocument/2006/relationships" xmlns:p="http://schemas.openxmlformats.org/presentationml/2006/main">
  <p:tag name="AS_UNIQUEID" val="7918"/>
</p:tagLst>
</file>

<file path=ppt/tags/tag17.xml><?xml version="1.0" encoding="utf-8"?>
<p:tagLst xmlns:a="http://schemas.openxmlformats.org/drawingml/2006/main" xmlns:r="http://schemas.openxmlformats.org/officeDocument/2006/relationships" xmlns:p="http://schemas.openxmlformats.org/presentationml/2006/main">
  <p:tag name="AS_UNIQUEID" val="7922"/>
</p:tagLst>
</file>

<file path=ppt/tags/tag18.xml><?xml version="1.0" encoding="utf-8"?>
<p:tagLst xmlns:a="http://schemas.openxmlformats.org/drawingml/2006/main" xmlns:r="http://schemas.openxmlformats.org/officeDocument/2006/relationships" xmlns:p="http://schemas.openxmlformats.org/presentationml/2006/main">
  <p:tag name="AS_UNIQUEID" val="7923"/>
</p:tagLst>
</file>

<file path=ppt/tags/tag19.xml><?xml version="1.0" encoding="utf-8"?>
<p:tagLst xmlns:a="http://schemas.openxmlformats.org/drawingml/2006/main" xmlns:r="http://schemas.openxmlformats.org/officeDocument/2006/relationships" xmlns:p="http://schemas.openxmlformats.org/presentationml/2006/main">
  <p:tag name="AS_UNIQUEID" val="7930"/>
</p:tagLst>
</file>

<file path=ppt/tags/tag2.xml><?xml version="1.0" encoding="utf-8"?>
<p:tagLst xmlns:a="http://schemas.openxmlformats.org/drawingml/2006/main" xmlns:r="http://schemas.openxmlformats.org/officeDocument/2006/relationships" xmlns:p="http://schemas.openxmlformats.org/presentationml/2006/main">
  <p:tag name="AS_UNIQUEID" val="7930"/>
</p:tagLst>
</file>

<file path=ppt/tags/tag20.xml><?xml version="1.0" encoding="utf-8"?>
<p:tagLst xmlns:a="http://schemas.openxmlformats.org/drawingml/2006/main" xmlns:r="http://schemas.openxmlformats.org/officeDocument/2006/relationships" xmlns:p="http://schemas.openxmlformats.org/presentationml/2006/main">
  <p:tag name="AS_UNIQUEID" val="7934"/>
</p:tagLst>
</file>

<file path=ppt/tags/tag21.xml><?xml version="1.0" encoding="utf-8"?>
<p:tagLst xmlns:a="http://schemas.openxmlformats.org/drawingml/2006/main" xmlns:r="http://schemas.openxmlformats.org/officeDocument/2006/relationships" xmlns:p="http://schemas.openxmlformats.org/presentationml/2006/main">
  <p:tag name="AS_UNIQUEID" val="7935"/>
</p:tagLst>
</file>

<file path=ppt/tags/tag22.xml><?xml version="1.0" encoding="utf-8"?>
<p:tagLst xmlns:a="http://schemas.openxmlformats.org/drawingml/2006/main" xmlns:r="http://schemas.openxmlformats.org/officeDocument/2006/relationships" xmlns:p="http://schemas.openxmlformats.org/presentationml/2006/main">
  <p:tag name="AS_UNIQUEID" val="7936"/>
</p:tagLst>
</file>

<file path=ppt/tags/tag23.xml><?xml version="1.0" encoding="utf-8"?>
<p:tagLst xmlns:a="http://schemas.openxmlformats.org/drawingml/2006/main" xmlns:r="http://schemas.openxmlformats.org/officeDocument/2006/relationships" xmlns:p="http://schemas.openxmlformats.org/presentationml/2006/main">
  <p:tag name="AS_UNIQUEID" val="7917"/>
</p:tagLst>
</file>

<file path=ppt/tags/tag24.xml><?xml version="1.0" encoding="utf-8"?>
<p:tagLst xmlns:a="http://schemas.openxmlformats.org/drawingml/2006/main" xmlns:r="http://schemas.openxmlformats.org/officeDocument/2006/relationships" xmlns:p="http://schemas.openxmlformats.org/presentationml/2006/main">
  <p:tag name="AS_UNIQUEID" val="7918"/>
</p:tagLst>
</file>

<file path=ppt/tags/tag25.xml><?xml version="1.0" encoding="utf-8"?>
<p:tagLst xmlns:a="http://schemas.openxmlformats.org/drawingml/2006/main" xmlns:r="http://schemas.openxmlformats.org/officeDocument/2006/relationships" xmlns:p="http://schemas.openxmlformats.org/presentationml/2006/main">
  <p:tag name="AS_UNIQUEID" val="7922"/>
</p:tagLst>
</file>

<file path=ppt/tags/tag26.xml><?xml version="1.0" encoding="utf-8"?>
<p:tagLst xmlns:a="http://schemas.openxmlformats.org/drawingml/2006/main" xmlns:r="http://schemas.openxmlformats.org/officeDocument/2006/relationships" xmlns:p="http://schemas.openxmlformats.org/presentationml/2006/main">
  <p:tag name="AS_UNIQUEID" val="7923"/>
</p:tagLst>
</file>

<file path=ppt/tags/tag3.xml><?xml version="1.0" encoding="utf-8"?>
<p:tagLst xmlns:a="http://schemas.openxmlformats.org/drawingml/2006/main" xmlns:r="http://schemas.openxmlformats.org/officeDocument/2006/relationships" xmlns:p="http://schemas.openxmlformats.org/presentationml/2006/main">
  <p:tag name="AS_UNIQUEID" val="7934"/>
</p:tagLst>
</file>

<file path=ppt/tags/tag4.xml><?xml version="1.0" encoding="utf-8"?>
<p:tagLst xmlns:a="http://schemas.openxmlformats.org/drawingml/2006/main" xmlns:r="http://schemas.openxmlformats.org/officeDocument/2006/relationships" xmlns:p="http://schemas.openxmlformats.org/presentationml/2006/main">
  <p:tag name="AS_UNIQUEID" val="7935"/>
</p:tagLst>
</file>

<file path=ppt/tags/tag5.xml><?xml version="1.0" encoding="utf-8"?>
<p:tagLst xmlns:a="http://schemas.openxmlformats.org/drawingml/2006/main" xmlns:r="http://schemas.openxmlformats.org/officeDocument/2006/relationships" xmlns:p="http://schemas.openxmlformats.org/presentationml/2006/main">
  <p:tag name="AS_UNIQUEID" val="7936"/>
</p:tagLst>
</file>

<file path=ppt/tags/tag6.xml><?xml version="1.0" encoding="utf-8"?>
<p:tagLst xmlns:a="http://schemas.openxmlformats.org/drawingml/2006/main" xmlns:r="http://schemas.openxmlformats.org/officeDocument/2006/relationships" xmlns:p="http://schemas.openxmlformats.org/presentationml/2006/main">
  <p:tag name="AS_UNIQUEID" val="7917"/>
</p:tagLst>
</file>

<file path=ppt/tags/tag7.xml><?xml version="1.0" encoding="utf-8"?>
<p:tagLst xmlns:a="http://schemas.openxmlformats.org/drawingml/2006/main" xmlns:r="http://schemas.openxmlformats.org/officeDocument/2006/relationships" xmlns:p="http://schemas.openxmlformats.org/presentationml/2006/main">
  <p:tag name="AS_UNIQUEID" val="7918"/>
</p:tagLst>
</file>

<file path=ppt/tags/tag8.xml><?xml version="1.0" encoding="utf-8"?>
<p:tagLst xmlns:a="http://schemas.openxmlformats.org/drawingml/2006/main" xmlns:r="http://schemas.openxmlformats.org/officeDocument/2006/relationships" xmlns:p="http://schemas.openxmlformats.org/presentationml/2006/main">
  <p:tag name="AS_UNIQUEID" val="7922"/>
</p:tagLst>
</file>

<file path=ppt/tags/tag9.xml><?xml version="1.0" encoding="utf-8"?>
<p:tagLst xmlns:a="http://schemas.openxmlformats.org/drawingml/2006/main" xmlns:r="http://schemas.openxmlformats.org/officeDocument/2006/relationships" xmlns:p="http://schemas.openxmlformats.org/presentationml/2006/main">
  <p:tag name="AS_UNIQUEID" val="7923"/>
</p:tagLst>
</file>

<file path=ppt/theme/theme1.xml><?xml version="1.0" encoding="utf-8"?>
<a:theme xmlns:a="http://schemas.openxmlformats.org/drawingml/2006/main" name="2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2.xml><?xml version="1.0" encoding="utf-8"?>
<a:theme xmlns:a="http://schemas.openxmlformats.org/drawingml/2006/main" name="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3.xml><?xml version="1.0" encoding="utf-8"?>
<a:theme xmlns:a="http://schemas.openxmlformats.org/drawingml/2006/main" name="3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10765</TotalTime>
  <Words>1767</Words>
  <Application>Microsoft Office PowerPoint</Application>
  <PresentationFormat>Widescreen</PresentationFormat>
  <Paragraphs>424</Paragraphs>
  <Slides>53</Slides>
  <Notes>22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53</vt:i4>
      </vt:variant>
    </vt:vector>
  </HeadingPairs>
  <TitlesOfParts>
    <vt:vector size="65" baseType="lpstr">
      <vt:lpstr>Arial</vt:lpstr>
      <vt:lpstr>Calibri</vt:lpstr>
      <vt:lpstr>Franklin Gothic Book</vt:lpstr>
      <vt:lpstr>Franklin Gothic Medium</vt:lpstr>
      <vt:lpstr>Impact</vt:lpstr>
      <vt:lpstr>Leelawadee UI Semilight</vt:lpstr>
      <vt:lpstr>Lucida Console</vt:lpstr>
      <vt:lpstr>Source Sans Pro Light</vt:lpstr>
      <vt:lpstr>Times New Roman</vt:lpstr>
      <vt:lpstr>2_MH - Blue</vt:lpstr>
      <vt:lpstr>MH - Blue</vt:lpstr>
      <vt:lpstr>3_MH - Blue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MHHS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Preston, Shayla</dc:creator>
  <cp:lastModifiedBy>Rieke, Mark</cp:lastModifiedBy>
  <cp:revision>186</cp:revision>
  <dcterms:created xsi:type="dcterms:W3CDTF">2022-01-25T19:35:11Z</dcterms:created>
  <dcterms:modified xsi:type="dcterms:W3CDTF">2022-07-09T16:09:09Z</dcterms:modified>
</cp:coreProperties>
</file>